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1.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handoutMasterIdLst>
    <p:handoutMasterId r:id="rId35"/>
  </p:handoutMasterIdLst>
  <p:sldIdLst>
    <p:sldId id="474" r:id="rId2"/>
    <p:sldId id="416" r:id="rId3"/>
    <p:sldId id="417" r:id="rId4"/>
    <p:sldId id="475" r:id="rId5"/>
    <p:sldId id="405" r:id="rId6"/>
    <p:sldId id="404" r:id="rId7"/>
    <p:sldId id="406" r:id="rId8"/>
    <p:sldId id="407" r:id="rId9"/>
    <p:sldId id="408" r:id="rId10"/>
    <p:sldId id="411" r:id="rId11"/>
    <p:sldId id="479" r:id="rId12"/>
    <p:sldId id="477" r:id="rId13"/>
    <p:sldId id="415" r:id="rId14"/>
    <p:sldId id="414" r:id="rId15"/>
    <p:sldId id="421" r:id="rId16"/>
    <p:sldId id="422" r:id="rId17"/>
    <p:sldId id="423" r:id="rId18"/>
    <p:sldId id="424" r:id="rId19"/>
    <p:sldId id="476" r:id="rId20"/>
    <p:sldId id="425" r:id="rId21"/>
    <p:sldId id="426" r:id="rId22"/>
    <p:sldId id="427" r:id="rId23"/>
    <p:sldId id="428" r:id="rId24"/>
    <p:sldId id="429" r:id="rId25"/>
    <p:sldId id="430" r:id="rId26"/>
    <p:sldId id="431" r:id="rId27"/>
    <p:sldId id="432" r:id="rId28"/>
    <p:sldId id="433" r:id="rId29"/>
    <p:sldId id="434" r:id="rId30"/>
    <p:sldId id="435" r:id="rId31"/>
    <p:sldId id="436" r:id="rId32"/>
    <p:sldId id="478"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4"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FFFFFF"/>
    <a:srgbClr val="3B77E7"/>
    <a:srgbClr val="D71C60"/>
    <a:srgbClr val="17B2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100"/>
    <p:restoredTop sz="96281" autoAdjust="0"/>
  </p:normalViewPr>
  <p:slideViewPr>
    <p:cSldViewPr snapToGrid="0">
      <p:cViewPr varScale="1">
        <p:scale>
          <a:sx n="63" d="100"/>
          <a:sy n="63" d="100"/>
        </p:scale>
        <p:origin x="416"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1-19T18:22:17.496" idx="1">
    <p:pos x="10" y="10"/>
    <p:text/>
    <p:extLst>
      <p:ext uri="{C676402C-5697-4E1C-873F-D02D1690AC5C}">
        <p15:threadingInfo xmlns:p15="http://schemas.microsoft.com/office/powerpoint/2012/main" timeZoneBias="-480"/>
      </p:ext>
    </p:extLst>
  </p:cm>
  <p:cm authorId="1" dt="2022-01-19T18:22:45.134" idx="3">
    <p:pos x="146" y="146"/>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2022/1/20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6:16:01.952"/>
    </inkml:context>
    <inkml:brush xml:id="br0">
      <inkml:brushProperty name="width" value="0.1" units="cm"/>
      <inkml:brushProperty name="height" value="0.1" units="cm"/>
      <inkml:brushProperty name="color" value="#E71224"/>
    </inkml:brush>
  </inkml:definitions>
  <inkml:trace contextRef="#ctx0" brushRef="#br0">15 0 24575,'-8'17'0,"2"9"0,6-1 0,0 11 0,0 5 0,0-4 0,0 1 0,0-12 0,0-6 0,0-6 0,0-3 0,0-1 0,0-6 0,0-4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6:16:03.865"/>
    </inkml:context>
    <inkml:brush xml:id="br0">
      <inkml:brushProperty name="width" value="0.1" units="cm"/>
      <inkml:brushProperty name="height" value="0.1" units="cm"/>
      <inkml:brushProperty name="color" value="#E71224"/>
    </inkml:brush>
  </inkml:definitions>
  <inkml:trace contextRef="#ctx0" brushRef="#br0">0 0 24575,'0'29'0,"0"13"0,0 9 0,0 7 0,0 2 0,0 7 0,0 15 0,0-2 0,0 0 0,0-6 0,0-11 0,0-3 0,0-7 0,0 0 0,0 0 0,0-7 0,0-6 0,0-7 0,0 1 0,0-2 0,0-4 0,0-5 0,0-7 0,0-4 0,0-2 0,0-3 0,0-1 0,0-3 0,0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20T06:16:23.014"/>
    </inkml:context>
    <inkml:brush xml:id="br0">
      <inkml:brushProperty name="width" value="0.1" units="cm"/>
      <inkml:brushProperty name="height" value="0.1" units="cm"/>
      <inkml:brushProperty name="color" value="#E71224"/>
    </inkml:brush>
  </inkml:definitions>
  <inkml:trace contextRef="#ctx0" brushRef="#br0">159 1 24575,'0'21'0,"0"16"0,0 6 0,0 22 0,0 31 0,0-37 0,0 3 0,0 13 0,0 4 0,0 7 0,0 2 0,0 4 0,0 2 0,0 3 0,0 2 0,0-30 0,0 0 0,0-1 0,0 32 0,0-1 0,0-1 0,0-2 0,-3-3 0,0-2 0,-1-6 0,1-1 0,-1-3 0,0-2 0,1-6 0,1 0 0,0-4 0,0 0 0,0 0 0,-1-1 0,0-3 0,0-1 0,-1-2 0,-1-1 0,1-4 0,1-1 0,-2-2 0,-1-1 0,1 0 0,-1 0 0,0 44 0,1-2 0,0-14 0,-1-2 0,0-7 0,2-5 0,0-9 0,-1-5 0,-1-6 0,-2-2 0,3 1 0,1-5 0,3-1 0,1 2 0,0-1 0,0 0 0,0 6 0,0-23 0,-3 5 0,-1-19 0,0 0 0,1-1 0,3-2 0,0 2 0,0 4 0,0 6 0,0 7 0,0 3 0,0 4 0,0 12 0,0 15 0,0 22 0,0-28 0,0 4 0,0 8 0,0 2 0,0 13 0,0 3 0,0 8 0,0 2 0,0-25 0,0 1 0,0 1-210,0 4 0,0 2 0,0-1 210,0 2 0,0 0 0,0 0 0,0-1 0,0 1 0,0-1 0,0-3 0,0-1 0,0 0 0,0-3 0,-1-1 0,2-1 0,1 28 0,2-2 0,-1-7 0,1-3 0,1-9 0,2-2 0,-1-9 0,0-2 0,-2-7 0,0-2 0,2 43 630,-5-8-630,-1-6 0,0-9 0,0-7 0,0-12 0,0-8 0,0-6 0,0 0 0,0 1 0,0 3 0,0 2 0,0 4 0,0 9 0,4 4 0,2-3 0,-1-11 0,0-8 0,0-7 0,-1 0 0,1 0 0,-2 0 0,-3 0 0,0 6 0,0 3 0,0 14 0,5 13 0,1 8 0,0 9 0,-1-4 0,-5-13 0,0-15 0,0-14 0,0-1 0,0 7 0,0 7 0,0 1 0,0-3 0,0-5 0,0-6 0,0 1 0,0-2 0,0 7 0,0 1 0,0 2 0,0-3 0,0-6 0,0-2 0,0-5 0,0 0 0,0 0 0,0 0 0,0 0 0,0 0 0,0 0 0,0 4 0,0-13 0,0 5 0,0-12 0,0 8 0,0 3 0,0 10 0,0 2 0,0 6 0,0 0 0,0-6 0,0-2 0,0-5 0,0 0 0,0 6 0,0-17 0,0 4 0,0-20 0,0 3 0,0-1 0,0 1 0,0 3 0,0 2 0,0 1 0,0 0 0,0-1 0,0 0 0,0-4 0,0-1 0,-1 0 0,-3-1 0,0-1 0,-1 1 0,2-2 0,3 1 0,-2 2 0,-2 3 0,0 4 0,-3-1 0,1-1 0,2-5 0,1-3 0,3-1 0,0 1 0,0 2 0,0 1 0,0 2 0,0-1 0,0 0 0,0 7 0,0 6 0,0 7 0,0 3 0,-4-2 0,-1-6 0,1-6 0,-2-9 0,3-6 0,0-2 0,0-3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Shape 89"/>
          <p:cNvSpPr>
            <a:spLocks noGrp="1" noRot="1" noChangeAspect="1"/>
          </p:cNvSpPr>
          <p:nvPr>
            <p:ph type="sldImg"/>
          </p:nvPr>
        </p:nvSpPr>
        <p:spPr>
          <a:xfrm>
            <a:off x="1143000" y="685800"/>
            <a:ext cx="4572000" cy="3429000"/>
          </a:xfrm>
          <a:prstGeom prst="rect">
            <a:avLst/>
          </a:prstGeom>
        </p:spPr>
        <p:txBody>
          <a:bodyPr/>
          <a:lstStyle/>
          <a:p>
            <a:endParaRPr/>
          </a:p>
        </p:txBody>
      </p:sp>
      <p:sp>
        <p:nvSpPr>
          <p:cNvPr id="90" name="Shape 90"/>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7pPr>
    <a:lvl8pPr indent="16002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8pPr>
    <a:lvl9pPr indent="1828800" defTabSz="457200" latinLnBrk="0">
      <a:lnSpc>
        <a:spcPct val="118000"/>
      </a:lnSpc>
      <a:defRPr sz="22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16922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en-US" altLang="zh-CN" dirty="0">
              <a:ea typeface="蘋方-繁" panose="020B0400000000000000" pitchFamily="34" charset="-120"/>
            </a:endParaRPr>
          </a:p>
          <a:p>
            <a:endParaRPr lang="zh-CN" altLang="en" dirty="0">
              <a:ea typeface="蘋方-繁" panose="020B0400000000000000" pitchFamily="34" charset="-120"/>
            </a:endParaRPr>
          </a:p>
          <a:p>
            <a:endParaRPr lang="zh-CN" altLang="en-US" dirty="0">
              <a:ea typeface="蘋方-繁" panose="020B0400000000000000" pitchFamily="34" charset="-12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自我介绍">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目录页">
    <p:spTree>
      <p:nvGrpSpPr>
        <p:cNvPr id="1" name=""/>
        <p:cNvGrpSpPr/>
        <p:nvPr/>
      </p:nvGrpSpPr>
      <p:grpSpPr>
        <a:xfrm>
          <a:off x="0" y="0"/>
          <a:ext cx="0" cy="0"/>
          <a:chOff x="0" y="0"/>
          <a:chExt cx="0" cy="0"/>
        </a:xfrm>
      </p:grpSpPr>
      <p:sp>
        <p:nvSpPr>
          <p:cNvPr id="58" name="正文级别 1…"/>
          <p:cNvSpPr txBox="1">
            <a:spLocks noGrp="1"/>
          </p:cNvSpPr>
          <p:nvPr>
            <p:ph type="body" idx="1" hasCustomPrompt="1"/>
          </p:nvPr>
        </p:nvSpPr>
        <p:spPr>
          <a:xfrm>
            <a:off x="7318800" y="3790800"/>
            <a:ext cx="14637599" cy="7793999"/>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4" name="目录"/>
          <p:cNvSpPr txBox="1"/>
          <p:nvPr userDrawn="1"/>
        </p:nvSpPr>
        <p:spPr>
          <a:xfrm>
            <a:off x="3784600" y="3700462"/>
            <a:ext cx="2625719" cy="1641475"/>
          </a:xfrm>
          <a:prstGeom prst="rect">
            <a:avLst/>
          </a:prstGeom>
          <a:ln w="12700">
            <a:miter lim="400000"/>
          </a:ln>
        </p:spPr>
        <p:txBody>
          <a:bodyPr wrap="none" lIns="50800" tIns="50800" rIns="50800" bIns="50800" anchor="ctr">
            <a:spAutoFit/>
          </a:bodyPr>
          <a:lstStyle>
            <a:lvl1pPr>
              <a:defRPr sz="10000">
                <a:solidFill>
                  <a:srgbClr val="18B2E8"/>
                </a:solidFill>
              </a:defRPr>
            </a:lvl1pPr>
          </a:lstStyle>
          <a:p>
            <a:r>
              <a:rPr dirty="0" err="1">
                <a:latin typeface="Alibaba PuHuiTi R" panose="00020600040101010101" pitchFamily="18" charset="-122"/>
                <a:ea typeface="Alibaba PuHuiTi R" panose="00020600040101010101" pitchFamily="18" charset="-122"/>
                <a:cs typeface="Alibaba PuHuiTi R" panose="00020600040101010101" pitchFamily="18" charset="-122"/>
              </a:rPr>
              <a:t>目录</a:t>
            </a:r>
            <a:endParaRPr dirty="0">
              <a:latin typeface="Alibaba PuHuiTi R" panose="00020600040101010101" pitchFamily="18" charset="-122"/>
              <a:ea typeface="Alibaba PuHuiTi R" panose="00020600040101010101" pitchFamily="18" charset="-122"/>
              <a:cs typeface="Alibaba PuHuiTi R" panose="00020600040101010101" pitchFamily="18" charset="-122"/>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课程标题">
    <p:spTree>
      <p:nvGrpSpPr>
        <p:cNvPr id="1" name=""/>
        <p:cNvGrpSpPr/>
        <p:nvPr/>
      </p:nvGrpSpPr>
      <p:grpSpPr>
        <a:xfrm>
          <a:off x="0" y="0"/>
          <a:ext cx="0" cy="0"/>
          <a:chOff x="0" y="0"/>
          <a:chExt cx="0" cy="0"/>
        </a:xfrm>
      </p:grpSpPr>
      <p:sp>
        <p:nvSpPr>
          <p:cNvPr id="76"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
        <p:nvSpPr>
          <p:cNvPr id="5" name="第一节"/>
          <p:cNvSpPr txBox="1">
            <a:spLocks noGrp="1"/>
          </p:cNvSpPr>
          <p:nvPr>
            <p:ph type="body" sz="quarter" idx="13"/>
          </p:nvPr>
        </p:nvSpPr>
        <p:spPr>
          <a:xfrm>
            <a:off x="2959031" y="5708967"/>
            <a:ext cx="18000000" cy="1149033"/>
          </a:xfrm>
          <a:prstGeom prst="rect">
            <a:avLst/>
          </a:prstGeom>
        </p:spPr>
        <p:txBody>
          <a:bodyPr wrap="square" anchor="b">
            <a:noAutofit/>
          </a:bodyPr>
          <a:lstStyle>
            <a:lvl1pPr algn="ctr">
              <a:spcBef>
                <a:spcPts val="0"/>
              </a:spcBef>
              <a:defRPr sz="6800" b="0" i="0">
                <a:solidFill>
                  <a:srgbClr val="18B2E8"/>
                </a:solidFill>
                <a:latin typeface="Helvetica" pitchFamily="2" charset="0"/>
                <a:ea typeface="Microsoft YaHei"/>
                <a:cs typeface="Helvetica" pitchFamily="2" charset="0"/>
                <a:sym typeface="Microsoft YaHei"/>
              </a:defRPr>
            </a:lvl1pPr>
          </a:lstStyle>
          <a:p>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内容">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
        <p:nvSpPr>
          <p:cNvPr id="5" name="标题文本"/>
          <p:cNvSpPr txBox="1">
            <a:spLocks noGrp="1"/>
          </p:cNvSpPr>
          <p:nvPr>
            <p:ph type="title" hasCustomPrompt="1"/>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7" name="文本占位符 6"/>
          <p:cNvSpPr>
            <a:spLocks noGrp="1"/>
          </p:cNvSpPr>
          <p:nvPr>
            <p:ph type="body" sz="quarter" idx="11"/>
          </p:nvPr>
        </p:nvSpPr>
        <p:spPr>
          <a:xfrm>
            <a:off x="2462400" y="2890384"/>
            <a:ext cx="19458000" cy="9013825"/>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a:t>‹#›</a:t>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pic>
        <p:nvPicPr>
          <p:cNvPr id="4" name="KEYNOTE模版_封底.jpg" descr="KEYNOTE模版_封底.jpg"/>
          <p:cNvPicPr>
            <a:picLocks noChangeAspect="1"/>
          </p:cNvPicPr>
          <p:nvPr userDrawn="1"/>
        </p:nvPicPr>
        <p:blipFill>
          <a:blip r:embed="rId2"/>
          <a:stretch>
            <a:fillRect/>
          </a:stretch>
        </p:blipFill>
        <p:spPr>
          <a:xfrm>
            <a:off x="0" y="0"/>
            <a:ext cx="24384000" cy="13716000"/>
          </a:xfrm>
          <a:prstGeom prst="rect">
            <a:avLst/>
          </a:prstGeom>
          <a:ln w="12700">
            <a:miter lim="400000"/>
            <a:headEnd/>
            <a:tailEnd/>
          </a:ln>
        </p:spPr>
      </p:pic>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
        <p:nvSpPr>
          <p:cNvPr id="2" name="正文级别 1…"/>
          <p:cNvSpPr txBox="1">
            <a:spLocks noGrp="1"/>
          </p:cNvSpPr>
          <p:nvPr>
            <p:ph type="body" idx="1"/>
          </p:nvPr>
        </p:nvSpPr>
        <p:spPr>
          <a:xfrm>
            <a:off x="1689100" y="2997200"/>
            <a:ext cx="21005800" cy="8940800"/>
          </a:xfrm>
          <a:prstGeom prst="rect">
            <a:avLst/>
          </a:prstGeom>
          <a:ln w="12700">
            <a:miter lim="400000"/>
          </a:ln>
        </p:spPr>
        <p:txBody>
          <a:bodyPr lIns="50800" tIns="50800" rIns="50800" bIns="50800" anchor="t" anchorCtr="0">
            <a:normAutofit/>
          </a:bodyPr>
          <a:lstStyle>
            <a:lvl2pPr marL="1270000" indent="-635000"/>
            <a:lvl3pPr marL="1905000" indent="-635000"/>
            <a:lvl4pPr marL="2540000" indent="-635000"/>
            <a:lvl5pPr marL="3175000" indent="-635000"/>
          </a:lstStyle>
          <a:p>
            <a:r>
              <a:t>正文级别 1</a:t>
            </a:r>
          </a:p>
          <a:p>
            <a:pPr lvl="1"/>
            <a:r>
              <a:t>正文级别 2</a:t>
            </a:r>
          </a:p>
          <a:p>
            <a:pPr lvl="2"/>
            <a:r>
              <a:t>正文级别 3</a:t>
            </a:r>
          </a:p>
          <a:p>
            <a:pPr lvl="3"/>
            <a:r>
              <a:t>正文级别 4</a:t>
            </a:r>
          </a:p>
          <a:p>
            <a:pPr lvl="4"/>
            <a:r>
              <a:t>正文级别 5</a:t>
            </a:r>
          </a:p>
        </p:txBody>
      </p:sp>
      <p:sp>
        <p:nvSpPr>
          <p:cNvPr id="3" name="标题文本"/>
          <p:cNvSpPr txBox="1">
            <a:spLocks noGrp="1"/>
          </p:cNvSpPr>
          <p:nvPr>
            <p:ph type="title"/>
          </p:nvPr>
        </p:nvSpPr>
        <p:spPr>
          <a:xfrm>
            <a:off x="2462400" y="979200"/>
            <a:ext cx="19458000" cy="1310400"/>
          </a:xfrm>
          <a:prstGeom prst="rect">
            <a:avLst/>
          </a:prstGeom>
          <a:ln w="12700">
            <a:miter lim="400000"/>
          </a:ln>
        </p:spPr>
        <p:txBody>
          <a:bodyPr lIns="50800" tIns="50800" rIns="50800" bIns="50800" anchor="t" anchorCtr="0">
            <a:normAutofit/>
          </a:bodyPr>
          <a:lstStyle/>
          <a:p>
            <a:r>
              <a:rPr lang="en-GB" altLang="zh-CN"/>
              <a:t>Title Text</a:t>
            </a:r>
          </a:p>
        </p:txBody>
      </p:sp>
      <p:sp>
        <p:nvSpPr>
          <p:cNvPr id="4"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panose="02000503000000020004"/>
                <a:ea typeface="Helvetica Neue Light" panose="02000503000000020004"/>
                <a:cs typeface="Helvetica Neue Light" panose="02000503000000020004"/>
                <a:sym typeface="Helvetica Neue Light" panose="02000503000000020004"/>
              </a:defRPr>
            </a:lvl1pPr>
          </a:lstStyle>
          <a:p>
            <a:fld id="{86CB4B4D-7CA3-9044-876B-883B54F8677D}" type="slidenum">
              <a:rPr/>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Lst>
  <p:transition spd="med"/>
  <p:txStyles>
    <p:titleStyle>
      <a:lvl1pPr marL="0" marR="0" indent="0" algn="l" defTabSz="825500" latinLnBrk="0">
        <a:lnSpc>
          <a:spcPct val="100000"/>
        </a:lnSpc>
        <a:spcBef>
          <a:spcPts val="0"/>
        </a:spcBef>
        <a:spcAft>
          <a:spcPts val="0"/>
        </a:spcAft>
        <a:buClrTx/>
        <a:buSzTx/>
        <a:buFontTx/>
        <a:buNone/>
        <a:defRPr sz="6800" b="1" i="0" u="none" strike="noStrike" cap="none" spc="0" baseline="0">
          <a:solidFill>
            <a:srgbClr val="17B2E9"/>
          </a:solidFill>
          <a:uFillTx/>
          <a:latin typeface="Helvetica" pitchFamily="2" charset="0"/>
          <a:ea typeface="Alibaba PuHuiTi B" panose="00020600040101010101" pitchFamily="18" charset="-122"/>
          <a:cs typeface="Alibaba PuHuiTi B" panose="00020600040101010101" pitchFamily="18" charset="-122"/>
          <a:sym typeface="Helvetica Light"/>
        </a:defRPr>
      </a:lvl1pPr>
      <a:lvl2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2pPr>
      <a:lvl3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3pPr>
      <a:lvl4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4pPr>
      <a:lvl5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5pPr>
      <a:lvl6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6pPr>
      <a:lvl7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7pPr>
      <a:lvl8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8pPr>
      <a:lvl9pPr marL="0" marR="0" indent="0" algn="ctr" defTabSz="825500" latinLnBrk="0">
        <a:lnSpc>
          <a:spcPct val="100000"/>
        </a:lnSpc>
        <a:spcBef>
          <a:spcPts val="0"/>
        </a:spcBef>
        <a:spcAft>
          <a:spcPts val="0"/>
        </a:spcAft>
        <a:buClrTx/>
        <a:buSzTx/>
        <a:buFontTx/>
        <a:buNone/>
        <a:defRPr sz="11200" b="0" i="0" u="none" strike="noStrike" cap="none" spc="0" baseline="0">
          <a:solidFill>
            <a:srgbClr val="000000"/>
          </a:solidFill>
          <a:uFillTx/>
          <a:latin typeface="Helvetica Light"/>
          <a:ea typeface="Helvetica Light"/>
          <a:cs typeface="Helvetica Light"/>
          <a:sym typeface="Helvetica Light"/>
        </a:defRPr>
      </a:lvl9pPr>
    </p:titleStyle>
    <p:body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p:bodyStyle>
    <p:otherStyle>
      <a:lvl1pPr marL="0" marR="0" indent="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1pPr>
      <a:lvl2pPr marL="0" marR="0" indent="228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2pPr>
      <a:lvl3pPr marL="0" marR="0" indent="457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3pPr>
      <a:lvl4pPr marL="0" marR="0" indent="685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4pPr>
      <a:lvl5pPr marL="0" marR="0" indent="9144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5pPr>
      <a:lvl6pPr marL="0" marR="0" indent="11430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6pPr>
      <a:lvl7pPr marL="0" marR="0" indent="13716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7pPr>
      <a:lvl8pPr marL="0" marR="0" indent="16002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8pPr>
      <a:lvl9pPr marL="0" marR="0" indent="1828800" algn="ctr" defTabSz="825500" latinLnBrk="0">
        <a:lnSpc>
          <a:spcPct val="100000"/>
        </a:lnSpc>
        <a:spcBef>
          <a:spcPts val="0"/>
        </a:spcBef>
        <a:spcAft>
          <a:spcPts val="0"/>
        </a:spcAft>
        <a:buClrTx/>
        <a:buSzTx/>
        <a:buFontTx/>
        <a:buNone/>
        <a:defRPr sz="2400" b="0" i="0" u="none" strike="noStrike" cap="none" spc="0" baseline="0">
          <a:solidFill>
            <a:schemeClr val="tx1"/>
          </a:solidFill>
          <a:uFillTx/>
          <a:latin typeface="+mn-lt"/>
          <a:ea typeface="+mn-ea"/>
          <a:cs typeface="+mn-cs"/>
          <a:sym typeface="Helvetica Neue Light" panose="02000503000000020004"/>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golang/go/wiki/CodeReviewComments/5a40ba36d388ff1b8b2dd4c1c3fe820b8313152f"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customXml" Target="../ink/ink2.xml"/><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5.png"/><Relationship Id="rId5" Type="http://schemas.openxmlformats.org/officeDocument/2006/relationships/customXml" Target="../ink/ink1.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customXml" Target="../ink/ink3.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1">
            <a:extLst>
              <a:ext uri="{FF2B5EF4-FFF2-40B4-BE49-F238E27FC236}">
                <a16:creationId xmlns:a16="http://schemas.microsoft.com/office/drawing/2014/main" id="{B7208ECB-9233-0240-9657-8CB91A0EEFD5}"/>
              </a:ext>
            </a:extLst>
          </p:cNvPr>
          <p:cNvSpPr txBox="1">
            <a:spLocks/>
          </p:cNvSpPr>
          <p:nvPr/>
        </p:nvSpPr>
        <p:spPr>
          <a:xfrm>
            <a:off x="9208561" y="4684881"/>
            <a:ext cx="4730960" cy="3646320"/>
          </a:xfrm>
          <a:prstGeom prst="rect">
            <a:avLst/>
          </a:prstGeom>
        </p:spPr>
        <p:txBody>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hangingPunct="1">
              <a:buFont typeface="Arial" panose="020B0604020202090204" pitchFamily="34" charset="0"/>
              <a:buChar char="•"/>
            </a:pPr>
            <a:r>
              <a:rPr kumimoji="1" lang="en-US" dirty="0">
                <a:solidFill>
                  <a:schemeClr val="accent1"/>
                </a:solidFill>
              </a:rPr>
              <a:t>Go’s</a:t>
            </a:r>
            <a:r>
              <a:rPr kumimoji="1" lang="zh-TW" altLang="en-US" dirty="0">
                <a:solidFill>
                  <a:schemeClr val="accent1"/>
                </a:solidFill>
              </a:rPr>
              <a:t> </a:t>
            </a:r>
            <a:r>
              <a:rPr kumimoji="1" lang="en-US" dirty="0">
                <a:solidFill>
                  <a:schemeClr val="accent1"/>
                </a:solidFill>
              </a:rPr>
              <a:t>Error</a:t>
            </a:r>
          </a:p>
          <a:p>
            <a:pPr marL="571500" indent="-571500" hangingPunct="1">
              <a:buFont typeface="Arial" panose="020B0604020202090204" pitchFamily="34" charset="0"/>
              <a:buChar char="•"/>
            </a:pPr>
            <a:r>
              <a:rPr kumimoji="1" lang="en-US" dirty="0"/>
              <a:t>Error Type</a:t>
            </a:r>
          </a:p>
          <a:p>
            <a:pPr marL="571500" indent="-571500" hangingPunct="1">
              <a:buFont typeface="Arial" panose="020B0604020202090204" pitchFamily="34" charset="0"/>
              <a:buChar char="•"/>
            </a:pPr>
            <a:r>
              <a:rPr kumimoji="1" lang="en-US" dirty="0"/>
              <a:t>Handling Error</a:t>
            </a:r>
          </a:p>
          <a:p>
            <a:pPr hangingPunct="1"/>
            <a:endParaRPr kumimoji="1" lang="en-US" dirty="0"/>
          </a:p>
        </p:txBody>
      </p:sp>
      <p:sp>
        <p:nvSpPr>
          <p:cNvPr id="2" name="矩形 1">
            <a:extLst>
              <a:ext uri="{FF2B5EF4-FFF2-40B4-BE49-F238E27FC236}">
                <a16:creationId xmlns:a16="http://schemas.microsoft.com/office/drawing/2014/main" id="{7C6D9499-F9C5-274A-AE82-5BDCE97ABAFA}"/>
              </a:ext>
            </a:extLst>
          </p:cNvPr>
          <p:cNvSpPr/>
          <p:nvPr/>
        </p:nvSpPr>
        <p:spPr>
          <a:xfrm>
            <a:off x="3048000" y="1854202"/>
            <a:ext cx="18288000" cy="553998"/>
          </a:xfrm>
          <a:prstGeom prst="rect">
            <a:avLst/>
          </a:prstGeom>
        </p:spPr>
        <p:txBody>
          <a:bodyPr wrap="square">
            <a:spAutoFit/>
          </a:bodyPr>
          <a:lstStyle/>
          <a:p>
            <a:pPr algn="l"/>
            <a:r>
              <a:rPr lang="en-US" altLang="zh-TW" dirty="0">
                <a:solidFill>
                  <a:schemeClr val="accent2"/>
                </a:solidFill>
              </a:rPr>
              <a:t>Reference:   </a:t>
            </a:r>
            <a:r>
              <a:rPr lang="zh-TW" altLang="en-US" dirty="0">
                <a:solidFill>
                  <a:schemeClr val="accent2"/>
                </a:solidFill>
              </a:rPr>
              <a:t>https://dave.cheney.net/2016/04/27/dont-just-check-errors-handle-them-gracefully</a:t>
            </a:r>
            <a:r>
              <a:rPr lang="en-US" altLang="zh-TW" dirty="0">
                <a:solidFill>
                  <a:schemeClr val="accent2"/>
                </a:solidFill>
              </a:rPr>
              <a:t>re</a:t>
            </a:r>
            <a:endParaRPr lang="zh-TW" altLang="en-US" dirty="0">
              <a:solidFill>
                <a:schemeClr val="accent2"/>
              </a:solidFill>
            </a:endParaRPr>
          </a:p>
        </p:txBody>
      </p:sp>
    </p:spTree>
    <p:extLst>
      <p:ext uri="{BB962C8B-B14F-4D97-AF65-F5344CB8AC3E}">
        <p14:creationId xmlns:p14="http://schemas.microsoft.com/office/powerpoint/2010/main" val="359919595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Opaque errors</a:t>
            </a:r>
          </a:p>
        </p:txBody>
      </p:sp>
      <p:pic>
        <p:nvPicPr>
          <p:cNvPr id="2" name="图片 1"/>
          <p:cNvPicPr>
            <a:picLocks noChangeAspect="1"/>
          </p:cNvPicPr>
          <p:nvPr/>
        </p:nvPicPr>
        <p:blipFill>
          <a:blip r:embed="rId3"/>
          <a:stretch>
            <a:fillRect/>
          </a:stretch>
        </p:blipFill>
        <p:spPr>
          <a:xfrm>
            <a:off x="7618730" y="6491753"/>
            <a:ext cx="9145270" cy="5313045"/>
          </a:xfrm>
          <a:prstGeom prst="rect">
            <a:avLst/>
          </a:prstGeom>
        </p:spPr>
      </p:pic>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TW" altLang="en-US" dirty="0">
                <a:solidFill>
                  <a:schemeClr val="bg1"/>
                </a:solidFill>
                <a:sym typeface="+mn-ea"/>
              </a:rPr>
              <a:t>不透明錯誤處理，因為雖然我們知道發生了錯誤，但我們沒有能力看到錯誤的內部。 作為調用者，關於操作的結果，您所知道的就是它起作用了，或者沒有起作用（成功還是失敗）。
這就是不透明錯誤處理的全部功能</a:t>
            </a:r>
            <a:r>
              <a:rPr lang="en-US" altLang="zh-TW" dirty="0">
                <a:solidFill>
                  <a:schemeClr val="bg1"/>
                </a:solidFill>
                <a:sym typeface="+mn-ea"/>
              </a:rPr>
              <a:t>——</a:t>
            </a:r>
            <a:r>
              <a:rPr lang="zh-TW" altLang="en-US" dirty="0">
                <a:solidFill>
                  <a:schemeClr val="bg1"/>
                </a:solidFill>
                <a:sym typeface="+mn-ea"/>
              </a:rPr>
              <a:t>只需返回錯誤而不假設其內容。
</a:t>
            </a:r>
            <a:endParaRPr dirty="0">
              <a:solidFill>
                <a:schemeClr val="bg1"/>
              </a:solidFill>
              <a:sym typeface="+mn-ea"/>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7F191F-62D7-9046-913B-8C2817580FC2}"/>
              </a:ext>
            </a:extLst>
          </p:cNvPr>
          <p:cNvSpPr>
            <a:spLocks noGrp="1"/>
          </p:cNvSpPr>
          <p:nvPr>
            <p:ph type="title"/>
          </p:nvPr>
        </p:nvSpPr>
        <p:spPr/>
        <p:txBody>
          <a:bodyPr/>
          <a:lstStyle/>
          <a:p>
            <a:r>
              <a:rPr kumimoji="1" lang="zh-TW" altLang="en-US" dirty="0"/>
              <a:t>共同的問題</a:t>
            </a:r>
          </a:p>
        </p:txBody>
      </p:sp>
      <p:sp>
        <p:nvSpPr>
          <p:cNvPr id="3" name="文字版面配置區 2">
            <a:extLst>
              <a:ext uri="{FF2B5EF4-FFF2-40B4-BE49-F238E27FC236}">
                <a16:creationId xmlns:a16="http://schemas.microsoft.com/office/drawing/2014/main" id="{FF4465E8-2B7F-B545-9CE1-15D5340BD20A}"/>
              </a:ext>
            </a:extLst>
          </p:cNvPr>
          <p:cNvSpPr>
            <a:spLocks noGrp="1"/>
          </p:cNvSpPr>
          <p:nvPr>
            <p:ph type="body" sz="quarter" idx="11"/>
          </p:nvPr>
        </p:nvSpPr>
        <p:spPr/>
        <p:txBody>
          <a:bodyPr/>
          <a:lstStyle/>
          <a:p>
            <a:pPr marL="571500" indent="-571500">
              <a:buFontTx/>
              <a:buChar char="-"/>
            </a:pPr>
            <a:r>
              <a:rPr kumimoji="1" lang="en-US" altLang="zh-TW" dirty="0" err="1"/>
              <a:t>Sentenel</a:t>
            </a:r>
            <a:r>
              <a:rPr kumimoji="1" lang="zh-TW" altLang="en-US" dirty="0"/>
              <a:t> </a:t>
            </a:r>
            <a:r>
              <a:rPr kumimoji="1" lang="en-US" altLang="zh-TW" dirty="0"/>
              <a:t>Error</a:t>
            </a:r>
            <a:r>
              <a:rPr kumimoji="1" lang="zh-TW" altLang="en-US" dirty="0"/>
              <a:t>，</a:t>
            </a:r>
            <a:r>
              <a:rPr kumimoji="1" lang="en-US" altLang="zh-TW" dirty="0"/>
              <a:t>Error</a:t>
            </a:r>
            <a:r>
              <a:rPr kumimoji="1" lang="zh-TW" altLang="en-US" dirty="0"/>
              <a:t> </a:t>
            </a:r>
            <a:r>
              <a:rPr kumimoji="1" lang="en-US" altLang="zh-TW" dirty="0"/>
              <a:t>Type</a:t>
            </a:r>
            <a:r>
              <a:rPr kumimoji="1" lang="zh-TW" altLang="en-US" dirty="0"/>
              <a:t>，</a:t>
            </a:r>
            <a:r>
              <a:rPr kumimoji="1" lang="en-US" altLang="zh-TW" dirty="0"/>
              <a:t>Opaque</a:t>
            </a:r>
            <a:r>
              <a:rPr kumimoji="1" lang="zh-TW" altLang="en-US" dirty="0"/>
              <a:t> </a:t>
            </a:r>
            <a:r>
              <a:rPr kumimoji="1" lang="en-US" altLang="zh-TW" dirty="0"/>
              <a:t>Error</a:t>
            </a:r>
            <a:r>
              <a:rPr kumimoji="1" lang="zh-TW" altLang="en-US" dirty="0"/>
              <a:t>：都有共同的問題，就是無法顯示堆疊信息，工程師無法快速定位問題所在的地方。</a:t>
            </a:r>
            <a:endParaRPr kumimoji="1" lang="en-US" altLang="zh-TW" dirty="0"/>
          </a:p>
          <a:p>
            <a:pPr marL="571500" indent="-571500">
              <a:buFontTx/>
              <a:buChar char="-"/>
            </a:pPr>
            <a:endParaRPr kumimoji="1" lang="en-US" altLang="zh-TW" dirty="0"/>
          </a:p>
          <a:p>
            <a:pPr marL="571500" indent="-571500">
              <a:buFontTx/>
              <a:buChar char="-"/>
            </a:pPr>
            <a:endParaRPr kumimoji="1" lang="zh-TW" altLang="en-US" dirty="0"/>
          </a:p>
        </p:txBody>
      </p:sp>
    </p:spTree>
    <p:extLst>
      <p:ext uri="{BB962C8B-B14F-4D97-AF65-F5344CB8AC3E}">
        <p14:creationId xmlns:p14="http://schemas.microsoft.com/office/powerpoint/2010/main" val="117455999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1">
            <a:extLst>
              <a:ext uri="{FF2B5EF4-FFF2-40B4-BE49-F238E27FC236}">
                <a16:creationId xmlns:a16="http://schemas.microsoft.com/office/drawing/2014/main" id="{4BF62FC7-57D3-1E44-94A4-985DAA2148AC}"/>
              </a:ext>
            </a:extLst>
          </p:cNvPr>
          <p:cNvSpPr txBox="1">
            <a:spLocks/>
          </p:cNvSpPr>
          <p:nvPr/>
        </p:nvSpPr>
        <p:spPr>
          <a:xfrm>
            <a:off x="7318800" y="3790800"/>
            <a:ext cx="14637599" cy="7793999"/>
          </a:xfrm>
          <a:prstGeom prst="rect">
            <a:avLst/>
          </a:prstGeom>
        </p:spPr>
        <p:txBody>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hangingPunct="1">
              <a:buFont typeface="Arial" panose="020B0604020202090204" pitchFamily="34" charset="0"/>
              <a:buChar char="•"/>
            </a:pPr>
            <a:r>
              <a:rPr kumimoji="1" lang="en-US" dirty="0">
                <a:solidFill>
                  <a:schemeClr val="bg1"/>
                </a:solidFill>
              </a:rPr>
              <a:t>Go’s Error</a:t>
            </a:r>
            <a:endParaRPr kumimoji="1" lang="en-US" dirty="0">
              <a:solidFill>
                <a:schemeClr val="accent1"/>
              </a:solidFill>
            </a:endParaRPr>
          </a:p>
          <a:p>
            <a:pPr marL="571500" indent="-571500" hangingPunct="1">
              <a:buFont typeface="Arial" panose="020B0604020202090204" pitchFamily="34" charset="0"/>
              <a:buChar char="•"/>
            </a:pPr>
            <a:r>
              <a:rPr kumimoji="1" lang="en-US" dirty="0">
                <a:solidFill>
                  <a:schemeClr val="bg1"/>
                </a:solidFill>
              </a:rPr>
              <a:t>Error Type</a:t>
            </a:r>
            <a:endParaRPr kumimoji="1" lang="en-US" dirty="0"/>
          </a:p>
          <a:p>
            <a:pPr marL="571500" indent="-571500" hangingPunct="1">
              <a:buFont typeface="Arial" panose="020B0604020202090204" pitchFamily="34" charset="0"/>
              <a:buChar char="•"/>
            </a:pPr>
            <a:r>
              <a:rPr kumimoji="1" lang="en-US" dirty="0">
                <a:solidFill>
                  <a:schemeClr val="accent1"/>
                </a:solidFill>
              </a:rPr>
              <a:t>Handling Error</a:t>
            </a:r>
            <a:endParaRPr kumimoji="1" lang="en-US" dirty="0"/>
          </a:p>
          <a:p>
            <a:pPr hangingPunct="1"/>
            <a:endParaRPr kumimoji="1" lang="en-US" dirty="0"/>
          </a:p>
        </p:txBody>
      </p:sp>
    </p:spTree>
    <p:extLst>
      <p:ext uri="{BB962C8B-B14F-4D97-AF65-F5344CB8AC3E}">
        <p14:creationId xmlns:p14="http://schemas.microsoft.com/office/powerpoint/2010/main" val="171677807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dirty="0">
                <a:solidFill>
                  <a:schemeClr val="bg1"/>
                </a:solidFill>
                <a:sym typeface="+mn-ea"/>
                <a:hlinkClick r:id="rId3"/>
              </a:rPr>
              <a:t>Code Review Comments</a:t>
            </a:r>
            <a:r>
              <a:rPr lang="en-US" altLang="zh-CN" dirty="0">
                <a:solidFill>
                  <a:schemeClr val="bg1"/>
                </a:solidFill>
                <a:sym typeface="+mn-ea"/>
              </a:rPr>
              <a:t> : “</a:t>
            </a:r>
            <a:r>
              <a:rPr lang="en-US" altLang="zh-CN" sz="2800" i="1" dirty="0">
                <a:solidFill>
                  <a:schemeClr val="bg1"/>
                </a:solidFill>
                <a:sym typeface="+mn-ea"/>
              </a:rPr>
              <a:t>Try to keep the normal code path at a minimal indentation, and indent the error handling, dealing with it first. This improves the readability of the code by permitting visually scanning the normal path quickly.”</a:t>
            </a:r>
          </a:p>
          <a:p>
            <a:pPr>
              <a:buFont typeface="Arial" panose="020B0604020202090204" pitchFamily="34" charset="0"/>
            </a:pPr>
            <a:r>
              <a:rPr lang="zh-CN" altLang="en-US" dirty="0">
                <a:solidFill>
                  <a:schemeClr val="bg1"/>
                </a:solidFill>
                <a:sym typeface="+mn-ea"/>
              </a:rPr>
              <a:t>無錯誤的正常流程程式碼，將成為一條直線，而不是縮進的程式碼。
</a:t>
            </a:r>
          </a:p>
        </p:txBody>
      </p:sp>
      <p:sp>
        <p:nvSpPr>
          <p:cNvPr id="6" name="标题 5"/>
          <p:cNvSpPr>
            <a:spLocks noGrp="1"/>
          </p:cNvSpPr>
          <p:nvPr>
            <p:ph type="title"/>
          </p:nvPr>
        </p:nvSpPr>
        <p:spPr/>
        <p:txBody>
          <a:bodyPr/>
          <a:lstStyle/>
          <a:p>
            <a:r>
              <a:rPr kumimoji="1" lang="en-US" altLang="zh-CN" dirty="0"/>
              <a:t>Indented flow is for errors</a:t>
            </a:r>
          </a:p>
        </p:txBody>
      </p:sp>
      <p:pic>
        <p:nvPicPr>
          <p:cNvPr id="8" name="圖片 7">
            <a:extLst>
              <a:ext uri="{FF2B5EF4-FFF2-40B4-BE49-F238E27FC236}">
                <a16:creationId xmlns:a16="http://schemas.microsoft.com/office/drawing/2014/main" id="{12AD291A-C164-944F-8320-B66690930C75}"/>
              </a:ext>
            </a:extLst>
          </p:cNvPr>
          <p:cNvPicPr>
            <a:picLocks noChangeAspect="1"/>
          </p:cNvPicPr>
          <p:nvPr/>
        </p:nvPicPr>
        <p:blipFill rotWithShape="1">
          <a:blip r:embed="rId4">
            <a:extLst>
              <a:ext uri="{28A0092B-C50C-407E-A947-70E740481C1C}">
                <a14:useLocalDpi xmlns:a14="http://schemas.microsoft.com/office/drawing/2010/main" val="0"/>
              </a:ext>
            </a:extLst>
          </a:blip>
          <a:srcRect l="1" t="21344" r="389" b="21102"/>
          <a:stretch/>
        </p:blipFill>
        <p:spPr>
          <a:xfrm>
            <a:off x="5113020" y="5442267"/>
            <a:ext cx="12849860" cy="2580640"/>
          </a:xfrm>
          <a:prstGeom prst="rect">
            <a:avLst/>
          </a:prstGeom>
        </p:spPr>
      </p:pic>
      <p:pic>
        <p:nvPicPr>
          <p:cNvPr id="10" name="圖片 9">
            <a:extLst>
              <a:ext uri="{FF2B5EF4-FFF2-40B4-BE49-F238E27FC236}">
                <a16:creationId xmlns:a16="http://schemas.microsoft.com/office/drawing/2014/main" id="{46D56935-546A-4146-B418-965468A435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3020" y="8465077"/>
            <a:ext cx="12849860" cy="3457272"/>
          </a:xfrm>
          <a:prstGeom prst="rect">
            <a:avLst/>
          </a:prstGeom>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Eliminate error handling by eliminating errors</a:t>
            </a:r>
          </a:p>
        </p:txBody>
      </p:sp>
      <p:pic>
        <p:nvPicPr>
          <p:cNvPr id="2" name="图片 1"/>
          <p:cNvPicPr>
            <a:picLocks noChangeAspect="1"/>
          </p:cNvPicPr>
          <p:nvPr/>
        </p:nvPicPr>
        <p:blipFill>
          <a:blip r:embed="rId3"/>
          <a:stretch>
            <a:fillRect/>
          </a:stretch>
        </p:blipFill>
        <p:spPr>
          <a:xfrm>
            <a:off x="4373245" y="3171978"/>
            <a:ext cx="14149941" cy="5444053"/>
          </a:xfrm>
          <a:prstGeom prst="rect">
            <a:avLst/>
          </a:prstGeom>
        </p:spPr>
      </p:pic>
      <p:pic>
        <p:nvPicPr>
          <p:cNvPr id="3" name="图片 2"/>
          <p:cNvPicPr>
            <a:picLocks noChangeAspect="1"/>
          </p:cNvPicPr>
          <p:nvPr/>
        </p:nvPicPr>
        <p:blipFill>
          <a:blip r:embed="rId4"/>
          <a:stretch>
            <a:fillRect/>
          </a:stretch>
        </p:blipFill>
        <p:spPr>
          <a:xfrm>
            <a:off x="4373245" y="9192599"/>
            <a:ext cx="14644210" cy="3544201"/>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範例</a:t>
            </a:r>
            <a:r>
              <a:rPr kumimoji="1" lang="en-US" altLang="zh-TW" dirty="0"/>
              <a:t>1:</a:t>
            </a:r>
            <a:r>
              <a:rPr kumimoji="1" lang="zh-TW" altLang="en-US" dirty="0"/>
              <a:t> 讀取內容的行數</a:t>
            </a:r>
            <a:endParaRPr kumimoji="1" lang="en-US" altLang="zh-CN" dirty="0"/>
          </a:p>
        </p:txBody>
      </p:sp>
      <p:pic>
        <p:nvPicPr>
          <p:cNvPr id="4" name="图片 3"/>
          <p:cNvPicPr>
            <a:picLocks noChangeAspect="1"/>
          </p:cNvPicPr>
          <p:nvPr/>
        </p:nvPicPr>
        <p:blipFill>
          <a:blip r:embed="rId3"/>
          <a:stretch>
            <a:fillRect/>
          </a:stretch>
        </p:blipFill>
        <p:spPr>
          <a:xfrm>
            <a:off x="6510458" y="2694600"/>
            <a:ext cx="10640069" cy="9449863"/>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範例</a:t>
            </a:r>
            <a:r>
              <a:rPr kumimoji="1" lang="en-US" altLang="zh-TW" dirty="0"/>
              <a:t>1</a:t>
            </a:r>
            <a:r>
              <a:rPr kumimoji="1" lang="zh-TW" altLang="en-US" dirty="0"/>
              <a:t>： 讀取內容的行數</a:t>
            </a:r>
            <a:endParaRPr kumimoji="1" lang="en-US" altLang="zh-CN" dirty="0"/>
          </a:p>
        </p:txBody>
      </p:sp>
      <p:sp>
        <p:nvSpPr>
          <p:cNvPr id="5" name="文本占位符 4"/>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dirty="0">
                <a:solidFill>
                  <a:schemeClr val="bg1"/>
                </a:solidFill>
                <a:sym typeface="+mn-ea"/>
              </a:rPr>
              <a:t>改進版本</a:t>
            </a:r>
            <a:r>
              <a:rPr lang="en-US" altLang="zh-CN" dirty="0">
                <a:solidFill>
                  <a:schemeClr val="bg1"/>
                </a:solidFill>
                <a:sym typeface="+mn-ea"/>
              </a:rPr>
              <a:t>: </a:t>
            </a: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r>
              <a:rPr lang="zh-TW" altLang="en-US" dirty="0">
                <a:solidFill>
                  <a:schemeClr val="bg1"/>
                </a:solidFill>
                <a:sym typeface="+mn-ea"/>
              </a:rPr>
              <a:t> 本地：</a:t>
            </a:r>
            <a:endParaRPr lang="en-US" altLang="zh-TW"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r>
              <a:rPr lang="en-US" altLang="zh-CN" dirty="0">
                <a:solidFill>
                  <a:schemeClr val="bg1"/>
                </a:solidFill>
                <a:sym typeface="+mn-ea"/>
              </a:rPr>
              <a:t>-----------------------------------------------------------------------------------------------------------------</a:t>
            </a: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r>
              <a:rPr lang="en-US" altLang="zh-TW" dirty="0" err="1">
                <a:solidFill>
                  <a:schemeClr val="bg1"/>
                </a:solidFill>
                <a:sym typeface="+mn-ea"/>
              </a:rPr>
              <a:t>bufio</a:t>
            </a:r>
            <a:r>
              <a:rPr lang="en-US" altLang="zh-TW" dirty="0">
                <a:solidFill>
                  <a:schemeClr val="bg1"/>
                </a:solidFill>
                <a:sym typeface="+mn-ea"/>
              </a:rPr>
              <a:t>/</a:t>
            </a:r>
            <a:r>
              <a:rPr lang="en-US" altLang="zh-CN" dirty="0">
                <a:solidFill>
                  <a:schemeClr val="bg1"/>
                </a:solidFill>
                <a:sym typeface="+mn-ea"/>
              </a:rPr>
              <a:t>Scan</a:t>
            </a:r>
            <a:r>
              <a:rPr lang="zh-TW" altLang="en-US" dirty="0">
                <a:solidFill>
                  <a:schemeClr val="bg1"/>
                </a:solidFill>
                <a:sym typeface="+mn-ea"/>
              </a:rPr>
              <a:t>：</a:t>
            </a:r>
            <a:endParaRPr lang="en-US" altLang="zh-CN" dirty="0">
              <a:solidFill>
                <a:schemeClr val="bg1"/>
              </a:solidFill>
              <a:sym typeface="+mn-ea"/>
            </a:endParaRPr>
          </a:p>
        </p:txBody>
      </p:sp>
      <p:pic>
        <p:nvPicPr>
          <p:cNvPr id="7" name="圖片 6">
            <a:extLst>
              <a:ext uri="{FF2B5EF4-FFF2-40B4-BE49-F238E27FC236}">
                <a16:creationId xmlns:a16="http://schemas.microsoft.com/office/drawing/2014/main" id="{98C2FA8D-6A92-124E-A9AE-49895055F0CE}"/>
              </a:ext>
            </a:extLst>
          </p:cNvPr>
          <p:cNvPicPr>
            <a:picLocks noChangeAspect="1"/>
          </p:cNvPicPr>
          <p:nvPr/>
        </p:nvPicPr>
        <p:blipFill rotWithShape="1">
          <a:blip r:embed="rId3">
            <a:extLst>
              <a:ext uri="{28A0092B-C50C-407E-A947-70E740481C1C}">
                <a14:useLocalDpi xmlns:a14="http://schemas.microsoft.com/office/drawing/2010/main" val="0"/>
              </a:ext>
            </a:extLst>
          </a:blip>
          <a:srcRect l="1551" t="22239" r="2093" b="7644"/>
          <a:stretch/>
        </p:blipFill>
        <p:spPr>
          <a:xfrm>
            <a:off x="5290623" y="9407222"/>
            <a:ext cx="9631680" cy="2800320"/>
          </a:xfrm>
          <a:prstGeom prst="rect">
            <a:avLst/>
          </a:prstGeom>
        </p:spPr>
      </p:pic>
      <p:pic>
        <p:nvPicPr>
          <p:cNvPr id="9" name="圖片 8">
            <a:extLst>
              <a:ext uri="{FF2B5EF4-FFF2-40B4-BE49-F238E27FC236}">
                <a16:creationId xmlns:a16="http://schemas.microsoft.com/office/drawing/2014/main" id="{DDE5E4EF-A6E2-B644-8CEF-F6DE9F09202F}"/>
              </a:ext>
            </a:extLst>
          </p:cNvPr>
          <p:cNvPicPr>
            <a:picLocks noChangeAspect="1"/>
          </p:cNvPicPr>
          <p:nvPr/>
        </p:nvPicPr>
        <p:blipFill rotWithShape="1">
          <a:blip r:embed="rId4">
            <a:extLst>
              <a:ext uri="{28A0092B-C50C-407E-A947-70E740481C1C}">
                <a14:useLocalDpi xmlns:a14="http://schemas.microsoft.com/office/drawing/2010/main" val="0"/>
              </a:ext>
            </a:extLst>
          </a:blip>
          <a:srcRect l="1643" t="13467" r="2693" b="5894"/>
          <a:stretch/>
        </p:blipFill>
        <p:spPr>
          <a:xfrm>
            <a:off x="5290623" y="3168649"/>
            <a:ext cx="10464800" cy="5416550"/>
          </a:xfrm>
          <a:prstGeom prst="rect">
            <a:avLst/>
          </a:prstGeom>
        </p:spPr>
      </p:pic>
      <p:pic>
        <p:nvPicPr>
          <p:cNvPr id="11" name="圖片 10">
            <a:extLst>
              <a:ext uri="{FF2B5EF4-FFF2-40B4-BE49-F238E27FC236}">
                <a16:creationId xmlns:a16="http://schemas.microsoft.com/office/drawing/2014/main" id="{82360612-4202-2841-BED2-34F0E222C871}"/>
              </a:ext>
            </a:extLst>
          </p:cNvPr>
          <p:cNvPicPr>
            <a:picLocks noChangeAspect="1"/>
          </p:cNvPicPr>
          <p:nvPr/>
        </p:nvPicPr>
        <p:blipFill rotWithShape="1">
          <a:blip r:embed="rId5">
            <a:extLst>
              <a:ext uri="{28A0092B-C50C-407E-A947-70E740481C1C}">
                <a14:useLocalDpi xmlns:a14="http://schemas.microsoft.com/office/drawing/2010/main" val="0"/>
              </a:ext>
            </a:extLst>
          </a:blip>
          <a:srcRect l="1958" t="21580" r="12118" b="8697"/>
          <a:stretch/>
        </p:blipFill>
        <p:spPr>
          <a:xfrm>
            <a:off x="15755423" y="9407222"/>
            <a:ext cx="7518400" cy="280032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範例</a:t>
            </a:r>
            <a:r>
              <a:rPr kumimoji="1" lang="en-US" altLang="zh-TW" dirty="0"/>
              <a:t>2</a:t>
            </a:r>
            <a:r>
              <a:rPr kumimoji="1" lang="zh-TW" altLang="en-US" dirty="0"/>
              <a:t>：</a:t>
            </a:r>
            <a:r>
              <a:rPr kumimoji="1" lang="en-US" altLang="zh-TW" dirty="0"/>
              <a:t>HTTP Response</a:t>
            </a:r>
            <a:endParaRPr kumimoji="1" lang="en-US" altLang="zh-CN" dirty="0"/>
          </a:p>
        </p:txBody>
      </p:sp>
      <p:pic>
        <p:nvPicPr>
          <p:cNvPr id="4" name="图片 3"/>
          <p:cNvPicPr>
            <a:picLocks noChangeAspect="1"/>
          </p:cNvPicPr>
          <p:nvPr/>
        </p:nvPicPr>
        <p:blipFill>
          <a:blip r:embed="rId3"/>
          <a:stretch>
            <a:fillRect/>
          </a:stretch>
        </p:blipFill>
        <p:spPr>
          <a:xfrm>
            <a:off x="5121010" y="2393167"/>
            <a:ext cx="13346801" cy="10343633"/>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範例</a:t>
            </a:r>
            <a:r>
              <a:rPr kumimoji="1" lang="en-US" altLang="zh-TW" dirty="0"/>
              <a:t>2</a:t>
            </a:r>
            <a:r>
              <a:rPr kumimoji="1" lang="zh-TW" altLang="en-US" dirty="0"/>
              <a:t>：</a:t>
            </a:r>
            <a:r>
              <a:rPr kumimoji="1" lang="en-US" altLang="zh-TW" dirty="0"/>
              <a:t>HTTP Response</a:t>
            </a:r>
            <a:endParaRPr kumimoji="1" lang="en-US" altLang="zh-CN" dirty="0"/>
          </a:p>
        </p:txBody>
      </p:sp>
      <p:pic>
        <p:nvPicPr>
          <p:cNvPr id="7" name="圖片 6">
            <a:extLst>
              <a:ext uri="{FF2B5EF4-FFF2-40B4-BE49-F238E27FC236}">
                <a16:creationId xmlns:a16="http://schemas.microsoft.com/office/drawing/2014/main" id="{DDFD8547-0BA3-BF45-BF30-BC8939AD9E7A}"/>
              </a:ext>
            </a:extLst>
          </p:cNvPr>
          <p:cNvPicPr>
            <a:picLocks noChangeAspect="1"/>
          </p:cNvPicPr>
          <p:nvPr/>
        </p:nvPicPr>
        <p:blipFill rotWithShape="1">
          <a:blip r:embed="rId3">
            <a:extLst>
              <a:ext uri="{28A0092B-C50C-407E-A947-70E740481C1C}">
                <a14:useLocalDpi xmlns:a14="http://schemas.microsoft.com/office/drawing/2010/main" val="0"/>
              </a:ext>
            </a:extLst>
          </a:blip>
          <a:srcRect l="3511" t="34963" r="5929" b="12104"/>
          <a:stretch/>
        </p:blipFill>
        <p:spPr>
          <a:xfrm>
            <a:off x="8035149" y="10644080"/>
            <a:ext cx="8312500" cy="1564640"/>
          </a:xfrm>
          <a:prstGeom prst="rect">
            <a:avLst/>
          </a:prstGeom>
        </p:spPr>
      </p:pic>
      <p:pic>
        <p:nvPicPr>
          <p:cNvPr id="9" name="圖片 8">
            <a:extLst>
              <a:ext uri="{FF2B5EF4-FFF2-40B4-BE49-F238E27FC236}">
                <a16:creationId xmlns:a16="http://schemas.microsoft.com/office/drawing/2014/main" id="{D66B5FC1-20FC-AB4F-A927-8FCF92DE644D}"/>
              </a:ext>
            </a:extLst>
          </p:cNvPr>
          <p:cNvPicPr>
            <a:picLocks noChangeAspect="1"/>
          </p:cNvPicPr>
          <p:nvPr/>
        </p:nvPicPr>
        <p:blipFill rotWithShape="1">
          <a:blip r:embed="rId4">
            <a:extLst>
              <a:ext uri="{28A0092B-C50C-407E-A947-70E740481C1C}">
                <a14:useLocalDpi xmlns:a14="http://schemas.microsoft.com/office/drawing/2010/main" val="0"/>
              </a:ext>
            </a:extLst>
          </a:blip>
          <a:srcRect l="8017" t="12849" r="829" b="5060"/>
          <a:stretch/>
        </p:blipFill>
        <p:spPr>
          <a:xfrm>
            <a:off x="6033535" y="2289600"/>
            <a:ext cx="12315729" cy="7546182"/>
          </a:xfrm>
          <a:prstGeom prst="rect">
            <a:avLst/>
          </a:prstGeom>
        </p:spPr>
      </p:pic>
      <p:sp>
        <p:nvSpPr>
          <p:cNvPr id="10" name="文字方塊 9">
            <a:extLst>
              <a:ext uri="{FF2B5EF4-FFF2-40B4-BE49-F238E27FC236}">
                <a16:creationId xmlns:a16="http://schemas.microsoft.com/office/drawing/2014/main" id="{F7900E78-959A-BC45-B0F9-F12848F841DE}"/>
              </a:ext>
            </a:extLst>
          </p:cNvPr>
          <p:cNvSpPr txBox="1"/>
          <p:nvPr/>
        </p:nvSpPr>
        <p:spPr>
          <a:xfrm>
            <a:off x="6033535" y="11144271"/>
            <a:ext cx="1123706"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TW" dirty="0" err="1">
                <a:solidFill>
                  <a:schemeClr val="bg1"/>
                </a:solidFill>
              </a:rPr>
              <a:t>i</a:t>
            </a:r>
            <a:r>
              <a:rPr kumimoji="0" lang="en-US" altLang="zh-TW" sz="3000" b="1" i="0" u="none" strike="noStrike" cap="none" spc="0" normalizeH="0" baseline="0" dirty="0" err="1">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o.go</a:t>
            </a:r>
            <a:r>
              <a:rPr kumimoji="0" lang="en-US" altLang="zh-TW" sz="3000" b="1" i="0" u="none" strike="noStrike" cap="none" spc="0" normalizeH="0" baseline="0" dirty="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rPr>
              <a:t>:</a:t>
            </a:r>
            <a:endParaRPr kumimoji="0" lang="zh-TW" altLang="en-US" sz="3000" b="1" i="0" u="none" strike="noStrike" cap="none" spc="0" normalizeH="0" baseline="0" dirty="0">
              <a:ln>
                <a:noFill/>
              </a:ln>
              <a:solidFill>
                <a:schemeClr val="bg1"/>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範例</a:t>
            </a:r>
            <a:r>
              <a:rPr kumimoji="1" lang="en-US" altLang="zh-TW" dirty="0"/>
              <a:t>2</a:t>
            </a:r>
            <a:r>
              <a:rPr kumimoji="1" lang="zh-TW" altLang="en-US" dirty="0"/>
              <a:t>：</a:t>
            </a:r>
            <a:r>
              <a:rPr kumimoji="1" lang="en-US" altLang="zh-TW" dirty="0"/>
              <a:t>HTTP Response</a:t>
            </a:r>
            <a:endParaRPr kumimoji="1" lang="en-US" altLang="zh-CN" dirty="0"/>
          </a:p>
        </p:txBody>
      </p:sp>
      <p:pic>
        <p:nvPicPr>
          <p:cNvPr id="4" name="圖片 3">
            <a:extLst>
              <a:ext uri="{FF2B5EF4-FFF2-40B4-BE49-F238E27FC236}">
                <a16:creationId xmlns:a16="http://schemas.microsoft.com/office/drawing/2014/main" id="{3ACDA05A-6595-DE4D-9B03-8E7A551D9834}"/>
              </a:ext>
            </a:extLst>
          </p:cNvPr>
          <p:cNvPicPr>
            <a:picLocks noChangeAspect="1"/>
          </p:cNvPicPr>
          <p:nvPr/>
        </p:nvPicPr>
        <p:blipFill rotWithShape="1">
          <a:blip r:embed="rId3">
            <a:extLst>
              <a:ext uri="{28A0092B-C50C-407E-A947-70E740481C1C}">
                <a14:useLocalDpi xmlns:a14="http://schemas.microsoft.com/office/drawing/2010/main" val="0"/>
              </a:ext>
            </a:extLst>
          </a:blip>
          <a:srcRect l="5662" t="12751" r="2678" b="4876"/>
          <a:stretch/>
        </p:blipFill>
        <p:spPr>
          <a:xfrm>
            <a:off x="3495040" y="2289600"/>
            <a:ext cx="17393920" cy="6522720"/>
          </a:xfrm>
          <a:prstGeom prst="rect">
            <a:avLst/>
          </a:prstGeom>
        </p:spPr>
      </p:pic>
      <p:pic>
        <p:nvPicPr>
          <p:cNvPr id="8" name="圖片 7">
            <a:extLst>
              <a:ext uri="{FF2B5EF4-FFF2-40B4-BE49-F238E27FC236}">
                <a16:creationId xmlns:a16="http://schemas.microsoft.com/office/drawing/2014/main" id="{0341102F-DBE7-2F4A-8900-693006478637}"/>
              </a:ext>
            </a:extLst>
          </p:cNvPr>
          <p:cNvPicPr>
            <a:picLocks noChangeAspect="1"/>
          </p:cNvPicPr>
          <p:nvPr/>
        </p:nvPicPr>
        <p:blipFill rotWithShape="1">
          <a:blip r:embed="rId4">
            <a:extLst>
              <a:ext uri="{28A0092B-C50C-407E-A947-70E740481C1C}">
                <a14:useLocalDpi xmlns:a14="http://schemas.microsoft.com/office/drawing/2010/main" val="0"/>
              </a:ext>
            </a:extLst>
          </a:blip>
          <a:srcRect l="6632" t="21154" r="3050" b="7520"/>
          <a:stretch/>
        </p:blipFill>
        <p:spPr>
          <a:xfrm>
            <a:off x="3495040" y="9169611"/>
            <a:ext cx="17411760" cy="3835189"/>
          </a:xfrm>
          <a:prstGeom prst="rect">
            <a:avLst/>
          </a:prstGeom>
        </p:spPr>
      </p:pic>
    </p:spTree>
    <p:extLst>
      <p:ext uri="{BB962C8B-B14F-4D97-AF65-F5344CB8AC3E}">
        <p14:creationId xmlns:p14="http://schemas.microsoft.com/office/powerpoint/2010/main" val="276772245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5" name="图片 4"/>
          <p:cNvPicPr>
            <a:picLocks noChangeAspect="1"/>
          </p:cNvPicPr>
          <p:nvPr/>
        </p:nvPicPr>
        <p:blipFill>
          <a:blip r:embed="rId3"/>
          <a:stretch>
            <a:fillRect/>
          </a:stretch>
        </p:blipFill>
        <p:spPr>
          <a:xfrm>
            <a:off x="6093460" y="3879850"/>
            <a:ext cx="10789920" cy="2697480"/>
          </a:xfrm>
          <a:prstGeom prst="rect">
            <a:avLst/>
          </a:prstGeom>
        </p:spPr>
      </p:pic>
      <p:pic>
        <p:nvPicPr>
          <p:cNvPr id="8" name="图片 7"/>
          <p:cNvPicPr>
            <a:picLocks noChangeAspect="1"/>
          </p:cNvPicPr>
          <p:nvPr/>
        </p:nvPicPr>
        <p:blipFill>
          <a:blip r:embed="rId4"/>
          <a:stretch>
            <a:fillRect/>
          </a:stretch>
        </p:blipFill>
        <p:spPr>
          <a:xfrm>
            <a:off x="6093460" y="7816850"/>
            <a:ext cx="10789920" cy="2395220"/>
          </a:xfrm>
          <a:prstGeom prst="rect">
            <a:avLst/>
          </a:prstGeom>
        </p:spPr>
      </p:pic>
      <p:pic>
        <p:nvPicPr>
          <p:cNvPr id="9" name="图片 8"/>
          <p:cNvPicPr>
            <a:picLocks noChangeAspect="1"/>
          </p:cNvPicPr>
          <p:nvPr/>
        </p:nvPicPr>
        <p:blipFill>
          <a:blip r:embed="rId5"/>
          <a:stretch>
            <a:fillRect/>
          </a:stretch>
        </p:blipFill>
        <p:spPr>
          <a:xfrm>
            <a:off x="6093460" y="10541635"/>
            <a:ext cx="10789920" cy="2858135"/>
          </a:xfrm>
          <a:prstGeom prst="rect">
            <a:avLst/>
          </a:prstGeom>
        </p:spPr>
      </p:pic>
      <p:sp>
        <p:nvSpPr>
          <p:cNvPr id="13" name="文本占位符 12"/>
          <p:cNvSpPr>
            <a:spLocks noGrp="1"/>
          </p:cNvSpPr>
          <p:nvPr>
            <p:ph type="body" sz="quarter" idx="11"/>
          </p:nvPr>
        </p:nvSpPr>
        <p:spPr>
          <a:xfrm>
            <a:off x="2462530" y="2731770"/>
            <a:ext cx="19457670" cy="10798175"/>
          </a:xfrm>
        </p:spPr>
        <p:txBody>
          <a:bodyPr anchor="t" anchorCtr="0">
            <a:noAutofit/>
          </a:bodyPr>
          <a:lstStyle/>
          <a:p>
            <a:pPr>
              <a:buFont typeface="Arial" panose="020B0604020202090204" pitchFamily="34" charset="0"/>
            </a:pPr>
            <a:r>
              <a:rPr lang="en-US" altLang="zh-CN" dirty="0">
                <a:solidFill>
                  <a:schemeClr val="bg1"/>
                </a:solidFill>
                <a:sym typeface="+mn-ea"/>
              </a:rPr>
              <a:t>Go </a:t>
            </a:r>
            <a:r>
              <a:rPr lang="en-US" altLang="zh-CN" i="1" dirty="0">
                <a:solidFill>
                  <a:schemeClr val="accent1"/>
                </a:solidFill>
                <a:latin typeface="Helvetica Oblique" charset="0"/>
                <a:cs typeface="Helvetica Oblique" charset="0"/>
                <a:sym typeface="+mn-ea"/>
              </a:rPr>
              <a:t>error </a:t>
            </a:r>
            <a:r>
              <a:rPr lang="zh-CN" altLang="en-US" dirty="0">
                <a:solidFill>
                  <a:schemeClr val="bg1"/>
                </a:solidFill>
                <a:sym typeface="+mn-ea"/>
              </a:rPr>
              <a:t>就是普通的一個</a:t>
            </a:r>
            <a:r>
              <a:rPr lang="en-US" altLang="zh-CN" dirty="0">
                <a:solidFill>
                  <a:schemeClr val="bg1"/>
                </a:solidFill>
                <a:sym typeface="+mn-ea"/>
              </a:rPr>
              <a:t> interface{}</a:t>
            </a:r>
            <a:r>
              <a:rPr lang="zh-TW" altLang="en-US" dirty="0">
                <a:solidFill>
                  <a:schemeClr val="bg1"/>
                </a:solidFill>
                <a:sym typeface="+mn-ea"/>
              </a:rPr>
              <a:t>，普通的 </a:t>
            </a:r>
            <a:r>
              <a:rPr lang="en-US" altLang="zh-TW" dirty="0">
                <a:solidFill>
                  <a:schemeClr val="bg1"/>
                </a:solidFill>
                <a:sym typeface="+mn-ea"/>
              </a:rPr>
              <a:t>Value</a:t>
            </a: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r>
              <a:rPr lang="zh-CN" altLang="en-US" dirty="0">
                <a:solidFill>
                  <a:schemeClr val="bg1"/>
                </a:solidFill>
                <a:sym typeface="+mn-ea"/>
              </a:rPr>
              <a:t>我們經常使用</a:t>
            </a:r>
            <a:r>
              <a:rPr lang="en-US" altLang="zh-CN" i="1" dirty="0" err="1">
                <a:solidFill>
                  <a:schemeClr val="accent1"/>
                </a:solidFill>
                <a:latin typeface="Helvetica Oblique" charset="0"/>
                <a:cs typeface="Helvetica Oblique" charset="0"/>
                <a:sym typeface="+mn-ea"/>
              </a:rPr>
              <a:t>errors.New</a:t>
            </a:r>
            <a:r>
              <a:rPr lang="en-US" altLang="zh-CN" i="1" dirty="0">
                <a:solidFill>
                  <a:schemeClr val="accent1"/>
                </a:solidFill>
                <a:latin typeface="Helvetica Oblique" charset="0"/>
                <a:cs typeface="Helvetica Oblique" charset="0"/>
                <a:sym typeface="+mn-ea"/>
              </a:rPr>
              <a:t>()</a:t>
            </a:r>
            <a:r>
              <a:rPr lang="en-US" altLang="zh-CN" dirty="0">
                <a:solidFill>
                  <a:schemeClr val="accent1"/>
                </a:solidFill>
                <a:sym typeface="+mn-ea"/>
              </a:rPr>
              <a:t> </a:t>
            </a:r>
            <a:r>
              <a:rPr lang="zh-CN" altLang="en-US" dirty="0">
                <a:solidFill>
                  <a:schemeClr val="bg1"/>
                </a:solidFill>
                <a:sym typeface="+mn-ea"/>
              </a:rPr>
              <a:t>來返回一個</a:t>
            </a:r>
            <a:r>
              <a:rPr lang="zh-TW" altLang="en-US" dirty="0">
                <a:solidFill>
                  <a:schemeClr val="bg1"/>
                </a:solidFill>
                <a:sym typeface="+mn-ea"/>
              </a:rPr>
              <a:t> </a:t>
            </a:r>
            <a:r>
              <a:rPr lang="en-US" altLang="zh-CN" i="1" dirty="0">
                <a:solidFill>
                  <a:schemeClr val="accent1"/>
                </a:solidFill>
                <a:latin typeface="Helvetica Oblique" charset="0"/>
                <a:cs typeface="Helvetica Oblique" charset="0"/>
                <a:sym typeface="+mn-ea"/>
              </a:rPr>
              <a:t>error </a:t>
            </a:r>
            <a:r>
              <a:rPr lang="zh-CN" altLang="en-US" i="1" dirty="0">
                <a:solidFill>
                  <a:schemeClr val="bg1"/>
                </a:solidFill>
                <a:latin typeface="Helvetica Oblique" charset="0"/>
                <a:cs typeface="Helvetica Oblique" charset="0"/>
                <a:sym typeface="+mn-ea"/>
              </a:rPr>
              <a:t>物件</a:t>
            </a:r>
            <a:r>
              <a:rPr lang="zh-TW" altLang="en-US" i="1" dirty="0">
                <a:solidFill>
                  <a:schemeClr val="bg1"/>
                </a:solidFill>
                <a:latin typeface="Helvetica Oblique" charset="0"/>
                <a:cs typeface="Helvetica Oblique" charset="0"/>
                <a:sym typeface="+mn-ea"/>
              </a:rPr>
              <a:t>。</a:t>
            </a: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4" name="图片 3"/>
          <p:cNvPicPr>
            <a:picLocks noChangeAspect="1"/>
          </p:cNvPicPr>
          <p:nvPr/>
        </p:nvPicPr>
        <p:blipFill>
          <a:blip r:embed="rId3"/>
          <a:stretch>
            <a:fillRect/>
          </a:stretch>
        </p:blipFill>
        <p:spPr>
          <a:xfrm>
            <a:off x="5149850" y="6141085"/>
            <a:ext cx="11555095" cy="2796540"/>
          </a:xfrm>
          <a:prstGeom prst="rect">
            <a:avLst/>
          </a:prstGeom>
        </p:spPr>
      </p:pic>
      <p:sp>
        <p:nvSpPr>
          <p:cNvPr id="9" name="文本占位符 8"/>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dirty="0">
                <a:solidFill>
                  <a:schemeClr val="bg1"/>
                </a:solidFill>
                <a:latin typeface="Alibaba PuHuiTi R" pitchFamily="18" charset="-122"/>
                <a:sym typeface="+mn-ea"/>
              </a:rPr>
              <a:t>還記得之前我們 </a:t>
            </a:r>
            <a:r>
              <a:rPr lang="en" altLang="zh-CN" sz="3600" dirty="0">
                <a:solidFill>
                  <a:schemeClr val="bg1"/>
                </a:solidFill>
                <a:latin typeface="Alibaba PuHuiTi R" pitchFamily="18" charset="-122"/>
                <a:sym typeface="+mn-ea"/>
              </a:rPr>
              <a:t>auth </a:t>
            </a:r>
            <a:r>
              <a:rPr lang="zh-CN" altLang="en-US" sz="3600" dirty="0">
                <a:solidFill>
                  <a:schemeClr val="bg1"/>
                </a:solidFill>
                <a:latin typeface="Alibaba PuHuiTi R" pitchFamily="18" charset="-122"/>
                <a:sym typeface="+mn-ea"/>
              </a:rPr>
              <a:t>的代碼吧，如果 </a:t>
            </a:r>
            <a:r>
              <a:rPr lang="en" altLang="zh-CN" sz="3600" dirty="0">
                <a:solidFill>
                  <a:schemeClr val="bg1"/>
                </a:solidFill>
                <a:latin typeface="Alibaba PuHuiTi R" pitchFamily="18" charset="-122"/>
                <a:sym typeface="+mn-ea"/>
              </a:rPr>
              <a:t>authenticate </a:t>
            </a:r>
            <a:r>
              <a:rPr lang="zh-CN" altLang="en-US" sz="3600" dirty="0">
                <a:solidFill>
                  <a:schemeClr val="bg1"/>
                </a:solidFill>
                <a:latin typeface="Alibaba PuHuiTi R" pitchFamily="18" charset="-122"/>
                <a:sym typeface="+mn-ea"/>
              </a:rPr>
              <a:t>傳回錯誤，則 </a:t>
            </a:r>
            <a:r>
              <a:rPr lang="en" altLang="zh-CN" sz="3600" dirty="0" err="1">
                <a:solidFill>
                  <a:schemeClr val="bg1"/>
                </a:solidFill>
                <a:latin typeface="Alibaba PuHuiTi R" pitchFamily="18" charset="-122"/>
                <a:sym typeface="+mn-ea"/>
              </a:rPr>
              <a:t>AuthenticateRequest</a:t>
            </a:r>
            <a:r>
              <a:rPr lang="en" altLang="zh-CN" sz="3600" dirty="0">
                <a:solidFill>
                  <a:schemeClr val="bg1"/>
                </a:solidFill>
                <a:latin typeface="Alibaba PuHuiTi R" pitchFamily="18" charset="-122"/>
                <a:sym typeface="+mn-ea"/>
              </a:rPr>
              <a:t> </a:t>
            </a:r>
            <a:r>
              <a:rPr lang="zh-CN" altLang="en-US" sz="3600" dirty="0">
                <a:solidFill>
                  <a:schemeClr val="bg1"/>
                </a:solidFill>
                <a:latin typeface="Alibaba PuHuiTi R" pitchFamily="18" charset="-122"/>
                <a:sym typeface="+mn-ea"/>
              </a:rPr>
              <a:t>會將錯誤返回給調用方，調用者可能也會這樣做，依此類推。 在程式的頂部，程式的主體將把錯誤列印到螢幕或日誌檔中，列印出來的只是：沒有這樣的檔或目錄。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pic>
        <p:nvPicPr>
          <p:cNvPr id="2" name="图片 1"/>
          <p:cNvPicPr>
            <a:picLocks noChangeAspect="1"/>
          </p:cNvPicPr>
          <p:nvPr/>
        </p:nvPicPr>
        <p:blipFill>
          <a:blip r:embed="rId3"/>
          <a:stretch>
            <a:fillRect/>
          </a:stretch>
        </p:blipFill>
        <p:spPr>
          <a:xfrm>
            <a:off x="5796915" y="4615180"/>
            <a:ext cx="12788265" cy="3999865"/>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zh-CN" altLang="en-US" sz="3600" dirty="0">
                <a:solidFill>
                  <a:schemeClr val="bg1"/>
                </a:solidFill>
                <a:latin typeface="Alibaba PuHuiTi R" pitchFamily="18" charset="-122"/>
                <a:sym typeface="+mn-ea"/>
              </a:rPr>
              <a:t>沒有生成錯誤的 </a:t>
            </a:r>
            <a:r>
              <a:rPr lang="en" altLang="zh-CN" sz="3600" dirty="0">
                <a:solidFill>
                  <a:schemeClr val="accent2"/>
                </a:solidFill>
                <a:latin typeface="Alibaba PuHuiTi R" pitchFamily="18" charset="-122"/>
                <a:sym typeface="+mn-ea"/>
              </a:rPr>
              <a:t>file</a:t>
            </a:r>
            <a:r>
              <a:rPr lang="zh-CN" altLang="en" sz="3600" dirty="0">
                <a:solidFill>
                  <a:schemeClr val="accent2"/>
                </a:solidFill>
                <a:latin typeface="Alibaba PuHuiTi R" pitchFamily="18" charset="-122"/>
                <a:sym typeface="+mn-ea"/>
              </a:rPr>
              <a:t>：</a:t>
            </a:r>
            <a:r>
              <a:rPr lang="en" altLang="zh-CN" sz="3600" dirty="0">
                <a:solidFill>
                  <a:schemeClr val="accent2"/>
                </a:solidFill>
                <a:latin typeface="Alibaba PuHuiTi R" pitchFamily="18" charset="-122"/>
                <a:sym typeface="+mn-ea"/>
              </a:rPr>
              <a:t>line </a:t>
            </a:r>
            <a:r>
              <a:rPr lang="zh-CN" altLang="en-US" sz="3600" dirty="0">
                <a:solidFill>
                  <a:schemeClr val="bg1"/>
                </a:solidFill>
                <a:latin typeface="Alibaba PuHuiTi R" pitchFamily="18" charset="-122"/>
                <a:sym typeface="+mn-ea"/>
              </a:rPr>
              <a:t>資訊。 沒有導致錯誤的調用堆疊的堆疊跟蹤。</a:t>
            </a: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endParaRPr lang="en-US" altLang="zh-CN" sz="3600" dirty="0">
              <a:solidFill>
                <a:schemeClr val="bg1"/>
              </a:solidFill>
              <a:latin typeface="Alibaba PuHuiTi R" pitchFamily="18" charset="-122"/>
              <a:sym typeface="+mn-ea"/>
            </a:endParaRPr>
          </a:p>
          <a:p>
            <a:pPr>
              <a:lnSpc>
                <a:spcPct val="120000"/>
              </a:lnSpc>
              <a:buFont typeface="Arial" panose="020B0604020202090204" pitchFamily="34" charset="0"/>
            </a:pPr>
            <a:r>
              <a:rPr lang="zh-CN" altLang="en-US" sz="3600" dirty="0">
                <a:solidFill>
                  <a:schemeClr val="bg1"/>
                </a:solidFill>
                <a:latin typeface="Alibaba PuHuiTi R" pitchFamily="18" charset="-122"/>
                <a:sym typeface="+mn-ea"/>
              </a:rPr>
              <a:t>
但是正如我們前面看到的，這種模式與 </a:t>
            </a:r>
            <a:r>
              <a:rPr lang="en" altLang="zh-CN" sz="3600" dirty="0">
                <a:solidFill>
                  <a:schemeClr val="bg1"/>
                </a:solidFill>
                <a:latin typeface="Alibaba PuHuiTi R" pitchFamily="18" charset="-122"/>
                <a:sym typeface="+mn-ea"/>
              </a:rPr>
              <a:t>sentinel errors </a:t>
            </a:r>
            <a:r>
              <a:rPr lang="zh-CN" altLang="en-US" sz="3600" dirty="0">
                <a:solidFill>
                  <a:schemeClr val="bg1"/>
                </a:solidFill>
                <a:latin typeface="Alibaba PuHuiTi R" pitchFamily="18" charset="-122"/>
                <a:sym typeface="+mn-ea"/>
              </a:rPr>
              <a:t>或 </a:t>
            </a:r>
            <a:r>
              <a:rPr lang="en" altLang="zh-CN" sz="3600" dirty="0">
                <a:solidFill>
                  <a:schemeClr val="bg1"/>
                </a:solidFill>
                <a:latin typeface="Alibaba PuHuiTi R" pitchFamily="18" charset="-122"/>
                <a:sym typeface="+mn-ea"/>
              </a:rPr>
              <a:t>type assertions </a:t>
            </a:r>
            <a:r>
              <a:rPr lang="zh-CN" altLang="en-US" sz="3600" dirty="0">
                <a:solidFill>
                  <a:schemeClr val="bg1"/>
                </a:solidFill>
                <a:latin typeface="Alibaba PuHuiTi R" pitchFamily="18" charset="-122"/>
                <a:sym typeface="+mn-ea"/>
              </a:rPr>
              <a:t>的使用不相容，因為將錯誤值轉換為字元串，將其與另一個字符串合併，然後將其轉換回 </a:t>
            </a:r>
            <a:r>
              <a:rPr lang="en" altLang="zh-CN" sz="3600" dirty="0" err="1">
                <a:solidFill>
                  <a:schemeClr val="accent2"/>
                </a:solidFill>
                <a:latin typeface="Alibaba PuHuiTi R" pitchFamily="18" charset="-122"/>
                <a:sym typeface="+mn-ea"/>
              </a:rPr>
              <a:t>fmt</a:t>
            </a:r>
            <a:r>
              <a:rPr lang="en" altLang="zh-CN" sz="3600" dirty="0">
                <a:solidFill>
                  <a:schemeClr val="accent2"/>
                </a:solidFill>
                <a:latin typeface="Alibaba PuHuiTi R" pitchFamily="18" charset="-122"/>
                <a:sym typeface="+mn-ea"/>
              </a:rPr>
              <a:t>. </a:t>
            </a:r>
            <a:r>
              <a:rPr lang="en" altLang="zh-CN" sz="3600" dirty="0" err="1">
                <a:solidFill>
                  <a:schemeClr val="accent2"/>
                </a:solidFill>
                <a:latin typeface="Alibaba PuHuiTi R" pitchFamily="18" charset="-122"/>
                <a:sym typeface="+mn-ea"/>
              </a:rPr>
              <a:t>Errorf</a:t>
            </a:r>
            <a:r>
              <a:rPr lang="en" altLang="zh-CN" sz="3600" dirty="0">
                <a:solidFill>
                  <a:schemeClr val="accent2"/>
                </a:solidFill>
                <a:latin typeface="Alibaba PuHuiTi R" pitchFamily="18" charset="-122"/>
                <a:sym typeface="+mn-ea"/>
              </a:rPr>
              <a:t> </a:t>
            </a:r>
            <a:r>
              <a:rPr lang="zh-CN" altLang="en-US" sz="3600" dirty="0">
                <a:solidFill>
                  <a:schemeClr val="bg1"/>
                </a:solidFill>
                <a:latin typeface="Alibaba PuHuiTi R" pitchFamily="18" charset="-122"/>
                <a:sym typeface="+mn-ea"/>
              </a:rPr>
              <a:t>破壞了原始錯誤，導致等值判定失敗。
</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3" name="图片 2"/>
          <p:cNvPicPr>
            <a:picLocks noChangeAspect="1"/>
          </p:cNvPicPr>
          <p:nvPr/>
        </p:nvPicPr>
        <p:blipFill>
          <a:blip r:embed="rId3"/>
          <a:stretch>
            <a:fillRect/>
          </a:stretch>
        </p:blipFill>
        <p:spPr>
          <a:xfrm>
            <a:off x="3963035" y="4261485"/>
            <a:ext cx="16457930" cy="3499485"/>
          </a:xfrm>
          <a:prstGeom prst="rect">
            <a:avLst/>
          </a:prstGeom>
        </p:spPr>
      </p:pic>
      <p:pic>
        <p:nvPicPr>
          <p:cNvPr id="4" name="图片 3"/>
          <p:cNvPicPr>
            <a:picLocks noChangeAspect="1"/>
          </p:cNvPicPr>
          <p:nvPr/>
        </p:nvPicPr>
        <p:blipFill>
          <a:blip r:embed="rId4"/>
          <a:stretch>
            <a:fillRect/>
          </a:stretch>
        </p:blipFill>
        <p:spPr>
          <a:xfrm>
            <a:off x="3820894" y="9060030"/>
            <a:ext cx="16600071" cy="3848400"/>
          </a:xfrm>
          <a:prstGeom prst="rect">
            <a:avLst/>
          </a:prstGeom>
        </p:spPr>
      </p:pic>
      <p:sp>
        <p:nvSpPr>
          <p:cNvPr id="8" name="文本占位符 7"/>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sz="3600" dirty="0">
                <a:solidFill>
                  <a:schemeClr val="bg1"/>
                </a:solidFill>
                <a:latin typeface="Alibaba PuHuiTi R" pitchFamily="18" charset="-122"/>
                <a:sym typeface="+mn-ea"/>
              </a:rPr>
              <a:t>”</a:t>
            </a:r>
            <a:r>
              <a:rPr lang="en-US" altLang="zh-CN" sz="3600" i="1" dirty="0">
                <a:solidFill>
                  <a:schemeClr val="bg1">
                    <a:lumMod val="75000"/>
                  </a:schemeClr>
                </a:solidFill>
                <a:latin typeface="Alibaba PuHuiTi R" pitchFamily="18" charset="-122"/>
                <a:sym typeface="+mn-ea"/>
              </a:rPr>
              <a:t>You</a:t>
            </a:r>
            <a:r>
              <a:rPr lang="zh-CN" altLang="en-US" sz="3600" i="1" dirty="0">
                <a:solidFill>
                  <a:schemeClr val="bg1">
                    <a:lumMod val="75000"/>
                  </a:schemeClr>
                </a:solidFill>
                <a:latin typeface="Alibaba PuHuiTi R" pitchFamily="18" charset="-122"/>
                <a:sym typeface="+mn-ea"/>
              </a:rPr>
              <a:t> should only handle errors once. Handling an error means inspecting the error value, and making a single decision.</a:t>
            </a:r>
            <a:r>
              <a:rPr lang="en-US" altLang="zh-CN" sz="3600" dirty="0">
                <a:solidFill>
                  <a:schemeClr val="bg1"/>
                </a:solidFill>
                <a:latin typeface="Alibaba PuHuiTi R" pitchFamily="18" charset="-122"/>
                <a:sym typeface="+mn-ea"/>
              </a:rPr>
              <a:t>”  -- Dave</a:t>
            </a: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r>
              <a:rPr lang="zh-CN" altLang="en-US" sz="3600" dirty="0">
                <a:solidFill>
                  <a:schemeClr val="bg1"/>
                </a:solidFill>
                <a:latin typeface="Alibaba PuHuiTi R" pitchFamily="18" charset="-122"/>
                <a:sym typeface="+mn-ea"/>
              </a:rPr>
              <a:t> </a:t>
            </a:r>
          </a:p>
          <a:p>
            <a:pPr>
              <a:buFont typeface="Arial" panose="020B0604020202090204" pitchFamily="34" charset="0"/>
            </a:pPr>
            <a:r>
              <a:rPr lang="zh-CN" altLang="en-US" sz="3600" dirty="0">
                <a:solidFill>
                  <a:schemeClr val="bg1"/>
                </a:solidFill>
                <a:latin typeface="Alibaba PuHuiTi R" pitchFamily="18" charset="-122"/>
                <a:sym typeface="+mn-ea"/>
              </a:rPr>
              <a:t> 我們經常發現類似的程式碼，在錯誤處理中，帶了兩個任務： 記錄日誌並且再次返回錯誤。
</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pic>
        <p:nvPicPr>
          <p:cNvPr id="2" name="图片 1"/>
          <p:cNvPicPr>
            <a:picLocks noChangeAspect="1"/>
          </p:cNvPicPr>
          <p:nvPr/>
        </p:nvPicPr>
        <p:blipFill>
          <a:blip r:embed="rId3"/>
          <a:stretch>
            <a:fillRect/>
          </a:stretch>
        </p:blipFill>
        <p:spPr>
          <a:xfrm>
            <a:off x="6202680" y="4234062"/>
            <a:ext cx="11976735" cy="5940425"/>
          </a:xfrm>
          <a:prstGeom prst="rect">
            <a:avLst/>
          </a:prstGeom>
        </p:spPr>
      </p:pic>
      <p:pic>
        <p:nvPicPr>
          <p:cNvPr id="5" name="图片 4"/>
          <p:cNvPicPr>
            <a:picLocks noChangeAspect="1"/>
          </p:cNvPicPr>
          <p:nvPr/>
        </p:nvPicPr>
        <p:blipFill>
          <a:blip r:embed="rId4"/>
          <a:stretch>
            <a:fillRect/>
          </a:stretch>
        </p:blipFill>
        <p:spPr>
          <a:xfrm>
            <a:off x="10021570" y="10426910"/>
            <a:ext cx="8157845" cy="2840355"/>
          </a:xfrm>
          <a:prstGeom prst="rect">
            <a:avLst/>
          </a:prstGeom>
        </p:spPr>
      </p:pic>
      <p:sp>
        <p:nvSpPr>
          <p:cNvPr id="11" name="文本占位符 10"/>
          <p:cNvSpPr>
            <a:spLocks noGrp="1"/>
          </p:cNvSpPr>
          <p:nvPr>
            <p:ph type="body" sz="quarter" idx="11"/>
          </p:nvPr>
        </p:nvSpPr>
        <p:spPr>
          <a:xfrm>
            <a:off x="2462212" y="2684990"/>
            <a:ext cx="19457670" cy="10582275"/>
          </a:xfrm>
        </p:spPr>
        <p:txBody>
          <a:bodyPr anchor="t" anchorCtr="0">
            <a:noAutofit/>
          </a:bodyPr>
          <a:lstStyle/>
          <a:p>
            <a:pPr>
              <a:lnSpc>
                <a:spcPct val="120000"/>
              </a:lnSpc>
              <a:buFont typeface="Arial" panose="020B0604020202090204" pitchFamily="34" charset="0"/>
            </a:pPr>
            <a:r>
              <a:rPr lang="zh-CN" altLang="en-US" sz="3600" dirty="0">
                <a:solidFill>
                  <a:schemeClr val="bg1"/>
                </a:solidFill>
                <a:latin typeface="Alibaba PuHuiTi R" pitchFamily="18" charset="-122"/>
                <a:sym typeface="+mn-ea"/>
              </a:rPr>
              <a:t>在這個例子中，如果在 </a:t>
            </a:r>
            <a:r>
              <a:rPr lang="en" altLang="zh-CN" sz="3600" dirty="0" err="1">
                <a:solidFill>
                  <a:schemeClr val="accent2"/>
                </a:solidFill>
                <a:latin typeface="Alibaba PuHuiTi R" pitchFamily="18" charset="-122"/>
                <a:sym typeface="+mn-ea"/>
              </a:rPr>
              <a:t>w.Write</a:t>
            </a:r>
            <a:r>
              <a:rPr lang="en" altLang="zh-CN" sz="3600" dirty="0">
                <a:solidFill>
                  <a:schemeClr val="accent2"/>
                </a:solidFill>
                <a:latin typeface="Alibaba PuHuiTi R" pitchFamily="18" charset="-122"/>
                <a:sym typeface="+mn-ea"/>
              </a:rPr>
              <a:t> </a:t>
            </a:r>
            <a:r>
              <a:rPr lang="zh-CN" altLang="en-US" sz="3600" dirty="0">
                <a:solidFill>
                  <a:schemeClr val="bg1"/>
                </a:solidFill>
                <a:latin typeface="Alibaba PuHuiTi R" pitchFamily="18" charset="-122"/>
                <a:sym typeface="+mn-ea"/>
              </a:rPr>
              <a:t>過程中發生了一個錯誤，那麼一行代碼將被寫入日誌檔中，記錄錯誤發生的檔和行，並且錯誤也會返回給調用者，調用者可能會記錄並返回它，一直返回到程序的頂部。
</a:t>
            </a: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endParaRPr lang="zh-CN" altLang="en-US" sz="3600" dirty="0">
              <a:solidFill>
                <a:schemeClr val="bg1"/>
              </a:solidFill>
              <a:latin typeface="Alibaba PuHuiTi R" pitchFamily="18" charset="-122"/>
              <a:sym typeface="+mn-ea"/>
            </a:endParaRPr>
          </a:p>
          <a:p>
            <a:pPr>
              <a:buFont typeface="Arial" panose="020B0604020202090204" pitchFamily="34" charset="0"/>
            </a:pPr>
            <a:r>
              <a:rPr lang="zh-CN" altLang="en-US" sz="3600" dirty="0">
                <a:solidFill>
                  <a:schemeClr val="bg1"/>
                </a:solidFill>
                <a:latin typeface="Alibaba PuHuiTi R" pitchFamily="18" charset="-122"/>
                <a:sym typeface="+mn-ea"/>
              </a:rPr>
              <a:t>unable to write: io.EOF</a:t>
            </a:r>
          </a:p>
          <a:p>
            <a:pPr>
              <a:buFont typeface="Arial" panose="020B0604020202090204" pitchFamily="34" charset="0"/>
            </a:pPr>
            <a:r>
              <a:rPr lang="zh-CN" altLang="en-US" sz="3600" dirty="0">
                <a:solidFill>
                  <a:schemeClr val="bg1"/>
                </a:solidFill>
                <a:latin typeface="Alibaba PuHuiTi R" pitchFamily="18" charset="-122"/>
                <a:sym typeface="+mn-ea"/>
              </a:rPr>
              <a:t>could not write config: io.EOF</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pic>
        <p:nvPicPr>
          <p:cNvPr id="3" name="图片 2"/>
          <p:cNvPicPr>
            <a:picLocks noChangeAspect="1"/>
          </p:cNvPicPr>
          <p:nvPr/>
        </p:nvPicPr>
        <p:blipFill>
          <a:blip r:embed="rId3"/>
          <a:stretch>
            <a:fillRect/>
          </a:stretch>
        </p:blipFill>
        <p:spPr>
          <a:xfrm>
            <a:off x="5197785" y="6539022"/>
            <a:ext cx="13323357" cy="6456045"/>
          </a:xfrm>
          <a:prstGeom prst="rect">
            <a:avLst/>
          </a:prstGeom>
        </p:spPr>
      </p:pic>
      <p:sp>
        <p:nvSpPr>
          <p:cNvPr id="10" name="文本占位符 9"/>
          <p:cNvSpPr>
            <a:spLocks noGrp="1"/>
          </p:cNvSpPr>
          <p:nvPr>
            <p:ph type="body" sz="quarter" idx="11"/>
          </p:nvPr>
        </p:nvSpPr>
        <p:spPr>
          <a:xfrm>
            <a:off x="2462530" y="2731770"/>
            <a:ext cx="19457670" cy="10582275"/>
          </a:xfrm>
        </p:spPr>
        <p:txBody>
          <a:bodyPr anchor="t" anchorCtr="0">
            <a:noAutofit/>
          </a:bodyPr>
          <a:lstStyle/>
          <a:p>
            <a:pPr>
              <a:lnSpc>
                <a:spcPct val="120000"/>
              </a:lnSpc>
              <a:buFont typeface="Arial" panose="020B0604020202090204" pitchFamily="34" charset="0"/>
            </a:pPr>
            <a:r>
              <a:rPr lang="en" altLang="zh-CN" sz="3600" dirty="0">
                <a:solidFill>
                  <a:schemeClr val="bg1"/>
                </a:solidFill>
                <a:latin typeface="Alibaba PuHuiTi R" pitchFamily="18" charset="-122"/>
                <a:sym typeface="+mn-ea"/>
              </a:rPr>
              <a:t>Go </a:t>
            </a:r>
            <a:r>
              <a:rPr lang="zh-CN" altLang="en-US" sz="3600" dirty="0">
                <a:solidFill>
                  <a:schemeClr val="bg1"/>
                </a:solidFill>
                <a:latin typeface="Alibaba PuHuiTi R" pitchFamily="18" charset="-122"/>
                <a:sym typeface="+mn-ea"/>
              </a:rPr>
              <a:t>中的錯誤處理規範中，在出現錯誤的情況下，不應該對其他返回值的內容做出任何假設。 由於 </a:t>
            </a:r>
            <a:r>
              <a:rPr lang="en" altLang="zh-CN" sz="3600" dirty="0">
                <a:solidFill>
                  <a:schemeClr val="bg1"/>
                </a:solidFill>
                <a:latin typeface="Alibaba PuHuiTi R" pitchFamily="18" charset="-122"/>
                <a:sym typeface="+mn-ea"/>
              </a:rPr>
              <a:t>JSON </a:t>
            </a:r>
            <a:r>
              <a:rPr lang="zh-CN" altLang="en-US" sz="3600" dirty="0">
                <a:solidFill>
                  <a:schemeClr val="bg1"/>
                </a:solidFill>
                <a:latin typeface="Alibaba PuHuiTi R" pitchFamily="18" charset="-122"/>
                <a:sym typeface="+mn-ea"/>
              </a:rPr>
              <a:t>序列化失敗，</a:t>
            </a:r>
            <a:r>
              <a:rPr lang="en" altLang="zh-CN" sz="3600" dirty="0" err="1">
                <a:solidFill>
                  <a:schemeClr val="accent2"/>
                </a:solidFill>
                <a:latin typeface="Alibaba PuHuiTi R" pitchFamily="18" charset="-122"/>
                <a:sym typeface="+mn-ea"/>
              </a:rPr>
              <a:t>buf</a:t>
            </a:r>
            <a:r>
              <a:rPr lang="en" altLang="zh-CN" sz="3600" dirty="0">
                <a:solidFill>
                  <a:schemeClr val="accent2"/>
                </a:solidFill>
                <a:latin typeface="Alibaba PuHuiTi R" pitchFamily="18" charset="-122"/>
                <a:sym typeface="+mn-ea"/>
              </a:rPr>
              <a:t> </a:t>
            </a:r>
            <a:r>
              <a:rPr lang="zh-CN" altLang="en-US" sz="3600" dirty="0">
                <a:solidFill>
                  <a:schemeClr val="bg1"/>
                </a:solidFill>
                <a:latin typeface="Alibaba PuHuiTi R" pitchFamily="18" charset="-122"/>
                <a:sym typeface="+mn-ea"/>
              </a:rPr>
              <a:t>的內容是未知的，可能它不包含任何內容，但更糟糕的是，它可能包含一個半寫的 </a:t>
            </a:r>
            <a:r>
              <a:rPr lang="en" altLang="zh-CN" sz="3600" dirty="0">
                <a:solidFill>
                  <a:schemeClr val="accent2"/>
                </a:solidFill>
                <a:latin typeface="Alibaba PuHuiTi R" pitchFamily="18" charset="-122"/>
                <a:sym typeface="+mn-ea"/>
              </a:rPr>
              <a:t>JSON</a:t>
            </a:r>
            <a:r>
              <a:rPr lang="en" altLang="zh-CN" sz="3600" dirty="0">
                <a:solidFill>
                  <a:schemeClr val="bg1"/>
                </a:solidFill>
                <a:latin typeface="Alibaba PuHuiTi R" pitchFamily="18" charset="-122"/>
                <a:sym typeface="+mn-ea"/>
              </a:rPr>
              <a:t> </a:t>
            </a:r>
            <a:r>
              <a:rPr lang="zh-CN" altLang="en-US" sz="3600" dirty="0">
                <a:solidFill>
                  <a:schemeClr val="bg1"/>
                </a:solidFill>
                <a:latin typeface="Alibaba PuHuiTi R" pitchFamily="18" charset="-122"/>
                <a:sym typeface="+mn-ea"/>
              </a:rPr>
              <a:t>片段。
由於工程師在檢查並記錄錯誤后忘記 </a:t>
            </a:r>
            <a:r>
              <a:rPr lang="en" altLang="zh-CN" sz="3600" dirty="0">
                <a:solidFill>
                  <a:schemeClr val="accent2"/>
                </a:solidFill>
                <a:latin typeface="Alibaba PuHuiTi R" pitchFamily="18" charset="-122"/>
                <a:sym typeface="+mn-ea"/>
              </a:rPr>
              <a:t>return</a:t>
            </a:r>
            <a:r>
              <a:rPr lang="zh-CN" altLang="en" sz="3600" dirty="0">
                <a:solidFill>
                  <a:schemeClr val="bg1"/>
                </a:solidFill>
                <a:latin typeface="Alibaba PuHuiTi R" pitchFamily="18" charset="-122"/>
                <a:sym typeface="+mn-ea"/>
              </a:rPr>
              <a:t>，</a:t>
            </a:r>
            <a:r>
              <a:rPr lang="zh-CN" altLang="en-US" sz="3600" dirty="0">
                <a:solidFill>
                  <a:schemeClr val="bg1"/>
                </a:solidFill>
                <a:latin typeface="Alibaba PuHuiTi R" pitchFamily="18" charset="-122"/>
                <a:sym typeface="+mn-ea"/>
              </a:rPr>
              <a:t>損壞的緩衝區將被傳遞給 </a:t>
            </a:r>
            <a:r>
              <a:rPr lang="en" altLang="zh-CN" sz="3600" dirty="0" err="1">
                <a:solidFill>
                  <a:schemeClr val="accent2"/>
                </a:solidFill>
                <a:latin typeface="Alibaba PuHuiTi R" pitchFamily="18" charset="-122"/>
                <a:sym typeface="+mn-ea"/>
              </a:rPr>
              <a:t>WriteAll</a:t>
            </a:r>
            <a:r>
              <a:rPr lang="zh-CN" altLang="en" sz="3600" dirty="0">
                <a:solidFill>
                  <a:schemeClr val="bg1"/>
                </a:solidFill>
                <a:latin typeface="Alibaba PuHuiTi R" pitchFamily="18" charset="-122"/>
                <a:sym typeface="+mn-ea"/>
              </a:rPr>
              <a:t>，</a:t>
            </a:r>
            <a:r>
              <a:rPr lang="zh-CN" altLang="en-US" sz="3600" dirty="0">
                <a:solidFill>
                  <a:schemeClr val="bg1"/>
                </a:solidFill>
                <a:latin typeface="Alibaba PuHuiTi R" pitchFamily="18" charset="-122"/>
                <a:sym typeface="+mn-ea"/>
              </a:rPr>
              <a:t>這可能會成功，因此設定檔將被錯誤地寫入。 但是，該函數返回的結果是正確的。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sp>
        <p:nvSpPr>
          <p:cNvPr id="11" name="文本占位符 10"/>
          <p:cNvSpPr>
            <a:spLocks noGrp="1"/>
          </p:cNvSpPr>
          <p:nvPr>
            <p:ph type="body" sz="quarter" idx="11"/>
          </p:nvPr>
        </p:nvSpPr>
        <p:spPr>
          <a:xfrm>
            <a:off x="2463165" y="2731770"/>
            <a:ext cx="19457670" cy="10582275"/>
          </a:xfrm>
        </p:spPr>
        <p:txBody>
          <a:bodyPr anchor="t" anchorCtr="0">
            <a:noAutofit/>
          </a:bodyPr>
          <a:lstStyle/>
          <a:p>
            <a:pPr>
              <a:lnSpc>
                <a:spcPct val="120000"/>
              </a:lnSpc>
              <a:buFont typeface="Arial" panose="020B0604020202090204" pitchFamily="34" charset="0"/>
            </a:pPr>
            <a:r>
              <a:rPr lang="zh-CN" altLang="en-US" dirty="0">
                <a:solidFill>
                  <a:schemeClr val="bg1"/>
                </a:solidFill>
                <a:sym typeface="+mn-ea"/>
              </a:rPr>
              <a:t>記錄的原因是因為某些東西失敗了，而日誌包含了答案。
</a:t>
            </a:r>
            <a:endParaRPr lang="zh-CN" altLang="en-US" sz="3600"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dirty="0">
                <a:solidFill>
                  <a:schemeClr val="accent1"/>
                </a:solidFill>
                <a:latin typeface="Helvetica Oblique" charset="0"/>
                <a:cs typeface="Helvetica Oblique" charset="0"/>
                <a:sym typeface="+mn-ea"/>
              </a:rPr>
              <a:t>The error has been logged. </a:t>
            </a:r>
            <a:endParaRPr lang="en-US" altLang="zh-CN" sz="3600"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en-US" altLang="zh-CN" sz="3600" i="1" dirty="0">
                <a:solidFill>
                  <a:schemeClr val="accent1"/>
                </a:solidFill>
                <a:latin typeface="Helvetica Oblique" charset="0"/>
                <a:cs typeface="Helvetica Oblique" charset="0"/>
                <a:sym typeface="+mn-ea"/>
              </a:rPr>
              <a:t>The </a:t>
            </a:r>
            <a:r>
              <a:rPr lang="zh-CN" altLang="en-US" sz="3600" i="1" dirty="0">
                <a:solidFill>
                  <a:schemeClr val="accent1"/>
                </a:solidFill>
                <a:latin typeface="Helvetica Oblique" charset="0"/>
                <a:cs typeface="Helvetica Oblique" charset="0"/>
                <a:sym typeface="+mn-ea"/>
              </a:rPr>
              <a:t>application is back to 100% integrity.</a:t>
            </a:r>
          </a:p>
          <a:p>
            <a:pPr marL="571500" indent="-571500">
              <a:buFont typeface="Arial" panose="020B0604020202090204" pitchFamily="34" charset="0"/>
              <a:buChar char="•"/>
            </a:pPr>
            <a:r>
              <a:rPr lang="zh-CN" altLang="en-US" sz="3600" i="1" dirty="0">
                <a:solidFill>
                  <a:schemeClr val="accent1"/>
                </a:solidFill>
                <a:latin typeface="Helvetica Oblique" charset="0"/>
                <a:cs typeface="Helvetica Oblique" charset="0"/>
                <a:sym typeface="+mn-ea"/>
              </a:rPr>
              <a:t>The current error is not reported any longer.</a:t>
            </a:r>
          </a:p>
          <a:p>
            <a:pPr marL="571500" indent="-571500">
              <a:buFont typeface="Arial" panose="020B0604020202090204" pitchFamily="34" charset="0"/>
              <a:buChar char="•"/>
            </a:pPr>
            <a:endParaRPr lang="zh-CN" altLang="en-US" sz="3600" i="1" dirty="0">
              <a:solidFill>
                <a:schemeClr val="accent1"/>
              </a:solidFill>
              <a:latin typeface="Helvetica Oblique" charset="0"/>
              <a:cs typeface="Helvetica Oblique" charset="0"/>
              <a:sym typeface="+mn-ea"/>
            </a:endParaRPr>
          </a:p>
          <a:p>
            <a:pPr marL="571500" indent="-571500">
              <a:buFont typeface="Arial" panose="020B0604020202090204" pitchFamily="34" charset="0"/>
              <a:buChar char="•"/>
            </a:pPr>
            <a:r>
              <a:rPr lang="zh-CN" altLang="en-US" sz="3600" i="1" dirty="0">
                <a:solidFill>
                  <a:schemeClr val="accent1"/>
                </a:solidFill>
                <a:latin typeface="Helvetica Oblique" charset="0"/>
                <a:cs typeface="Helvetica Oblique" charset="0"/>
                <a:sym typeface="+mn-ea"/>
              </a:rPr>
              <a:t>錯誤要被日誌記錄。
應用程式處理錯誤，保證</a:t>
            </a:r>
            <a:r>
              <a:rPr lang="en-US" altLang="zh-CN" sz="3600" i="1" dirty="0">
                <a:solidFill>
                  <a:schemeClr val="accent1"/>
                </a:solidFill>
                <a:latin typeface="Helvetica Oblique" charset="0"/>
                <a:cs typeface="Helvetica Oblique" charset="0"/>
                <a:sym typeface="+mn-ea"/>
              </a:rPr>
              <a:t>100%</a:t>
            </a:r>
            <a:r>
              <a:rPr lang="zh-CN" altLang="en-US" sz="3600" i="1" dirty="0">
                <a:solidFill>
                  <a:schemeClr val="accent1"/>
                </a:solidFill>
                <a:latin typeface="Helvetica Oblique" charset="0"/>
                <a:cs typeface="Helvetica Oblique" charset="0"/>
                <a:sym typeface="+mn-ea"/>
              </a:rPr>
              <a:t>完整性。
之後不再報告當前錯誤。</a:t>
            </a: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r>
              <a:rPr lang="en-US" altLang="zh-CN" sz="3600" i="1" dirty="0">
                <a:solidFill>
                  <a:schemeClr val="accent2"/>
                </a:solidFill>
                <a:latin typeface="Helvetica Oblique" charset="0"/>
                <a:cs typeface="Helvetica Oblique" charset="0"/>
                <a:sym typeface="+mn-ea"/>
              </a:rPr>
              <a:t>                                       </a:t>
            </a:r>
            <a:r>
              <a:rPr lang="zh-CN" altLang="en-US" sz="3600" i="1" dirty="0">
                <a:solidFill>
                  <a:schemeClr val="accent2"/>
                </a:solidFill>
                <a:latin typeface="Helvetica Oblique" charset="0"/>
                <a:cs typeface="Helvetica Oblique" charset="0"/>
                <a:sym typeface="+mn-ea"/>
              </a:rPr>
              <a:t>提倡使用</a:t>
            </a:r>
            <a:r>
              <a:rPr lang="zh-TW" altLang="en-US" sz="3600" i="1" dirty="0">
                <a:solidFill>
                  <a:schemeClr val="accent2"/>
                </a:solidFill>
                <a:latin typeface="Helvetica Oblique" charset="0"/>
                <a:cs typeface="Helvetica Oblique" charset="0"/>
                <a:sym typeface="+mn-ea"/>
              </a:rPr>
              <a:t>： </a:t>
            </a:r>
            <a:r>
              <a:rPr lang="en-US" altLang="zh-CN" sz="3600" i="1" dirty="0" err="1">
                <a:solidFill>
                  <a:schemeClr val="accent2"/>
                </a:solidFill>
                <a:latin typeface="Helvetica Oblique" charset="0"/>
                <a:cs typeface="Helvetica Oblique" charset="0"/>
                <a:sym typeface="+mn-ea"/>
              </a:rPr>
              <a:t>github.com</a:t>
            </a:r>
            <a:r>
              <a:rPr lang="en-US" altLang="zh-CN" sz="3600" i="1" dirty="0">
                <a:solidFill>
                  <a:schemeClr val="accent2"/>
                </a:solidFill>
                <a:latin typeface="Helvetica Oblique" charset="0"/>
                <a:cs typeface="Helvetica Oblique" charset="0"/>
                <a:sym typeface="+mn-ea"/>
              </a:rPr>
              <a:t>/pkg/errors</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pic>
        <p:nvPicPr>
          <p:cNvPr id="2" name="图片 1"/>
          <p:cNvPicPr>
            <a:picLocks noChangeAspect="1"/>
          </p:cNvPicPr>
          <p:nvPr/>
        </p:nvPicPr>
        <p:blipFill>
          <a:blip r:embed="rId3"/>
          <a:stretch>
            <a:fillRect/>
          </a:stretch>
        </p:blipFill>
        <p:spPr>
          <a:xfrm>
            <a:off x="6119673" y="2156164"/>
            <a:ext cx="11598767" cy="10590796"/>
          </a:xfrm>
          <a:prstGeom prst="rect">
            <a:avLst/>
          </a:prstGeom>
        </p:spPr>
      </p:pic>
      <p:sp>
        <p:nvSpPr>
          <p:cNvPr id="4" name="文字方塊 3">
            <a:extLst>
              <a:ext uri="{FF2B5EF4-FFF2-40B4-BE49-F238E27FC236}">
                <a16:creationId xmlns:a16="http://schemas.microsoft.com/office/drawing/2014/main" id="{1BE6B5CC-07E3-1542-8BC5-6C131A3FE627}"/>
              </a:ext>
            </a:extLst>
          </p:cNvPr>
          <p:cNvSpPr txBox="1"/>
          <p:nvPr/>
        </p:nvSpPr>
        <p:spPr>
          <a:xfrm>
            <a:off x="320560" y="2312797"/>
            <a:ext cx="5637762" cy="5950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r>
              <a:rPr lang="en-US" altLang="zh-CN" sz="3200" i="1" dirty="0">
                <a:solidFill>
                  <a:schemeClr val="accent2"/>
                </a:solidFill>
                <a:latin typeface="Helvetica Oblique" charset="0"/>
                <a:cs typeface="Helvetica Oblique" charset="0"/>
                <a:sym typeface="+mn-ea"/>
              </a:rPr>
              <a:t>import “</a:t>
            </a:r>
            <a:r>
              <a:rPr lang="en-US" altLang="zh-CN" sz="3200" i="1" dirty="0" err="1">
                <a:solidFill>
                  <a:schemeClr val="accent2"/>
                </a:solidFill>
                <a:latin typeface="Helvetica Oblique" charset="0"/>
                <a:cs typeface="Helvetica Oblique" charset="0"/>
                <a:sym typeface="+mn-ea"/>
              </a:rPr>
              <a:t>github.com</a:t>
            </a:r>
            <a:r>
              <a:rPr lang="en-US" altLang="zh-CN" sz="3200" i="1" dirty="0">
                <a:solidFill>
                  <a:schemeClr val="accent2"/>
                </a:solidFill>
                <a:latin typeface="Helvetica Oblique" charset="0"/>
                <a:cs typeface="Helvetica Oblique" charset="0"/>
                <a:sym typeface="+mn-ea"/>
              </a:rPr>
              <a:t>/pkg/errors”</a:t>
            </a:r>
            <a:endParaRPr kumimoji="0" lang="zh-TW" altLang="en-US" sz="3000" b="1" i="0" u="none" strike="noStrike" cap="none" spc="0" normalizeH="0" baseline="0" dirty="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
        <p:nvSpPr>
          <p:cNvPr id="5" name="文字方塊 4">
            <a:extLst>
              <a:ext uri="{FF2B5EF4-FFF2-40B4-BE49-F238E27FC236}">
                <a16:creationId xmlns:a16="http://schemas.microsoft.com/office/drawing/2014/main" id="{61C1D1BF-2DE6-2C41-BF38-E67D0342C9D9}"/>
              </a:ext>
            </a:extLst>
          </p:cNvPr>
          <p:cNvSpPr txBox="1"/>
          <p:nvPr/>
        </p:nvSpPr>
        <p:spPr>
          <a:xfrm>
            <a:off x="12191400" y="3956595"/>
            <a:ext cx="10393872" cy="5642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lang="en-US" altLang="zh-TW" dirty="0">
                <a:solidFill>
                  <a:schemeClr val="accent2"/>
                </a:solidFill>
              </a:rPr>
              <a:t>“Open failed : open “xx/xx/xx” : no such file or directory </a:t>
            </a:r>
            <a:endParaRPr kumimoji="0" lang="zh-TW" altLang="en-US" sz="3000" b="1" i="0" u="none" strike="noStrike" cap="none" spc="0" normalizeH="0" baseline="0" dirty="0">
              <a:ln>
                <a:noFill/>
              </a:ln>
              <a:solidFill>
                <a:schemeClr val="accent2"/>
              </a:solidFill>
              <a:effectLst/>
              <a:uFillTx/>
              <a:latin typeface="Helvetica Neue" panose="02000503000000020004"/>
              <a:ea typeface="Helvetica Neue" panose="02000503000000020004"/>
              <a:cs typeface="Helvetica Neue" panose="02000503000000020004"/>
              <a:sym typeface="Helvetica Neue" panose="020005030000000200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5" name="圖片 4">
            <a:extLst>
              <a:ext uri="{FF2B5EF4-FFF2-40B4-BE49-F238E27FC236}">
                <a16:creationId xmlns:a16="http://schemas.microsoft.com/office/drawing/2014/main" id="{97FD467D-9577-2249-A481-C9FBCEFE562A}"/>
              </a:ext>
            </a:extLst>
          </p:cNvPr>
          <p:cNvPicPr>
            <a:picLocks noChangeAspect="1"/>
          </p:cNvPicPr>
          <p:nvPr/>
        </p:nvPicPr>
        <p:blipFill rotWithShape="1">
          <a:blip r:embed="rId3">
            <a:extLst>
              <a:ext uri="{28A0092B-C50C-407E-A947-70E740481C1C}">
                <a14:useLocalDpi xmlns:a14="http://schemas.microsoft.com/office/drawing/2010/main" val="0"/>
              </a:ext>
            </a:extLst>
          </a:blip>
          <a:srcRect l="6837" t="14045" r="3059" b="5974"/>
          <a:stretch/>
        </p:blipFill>
        <p:spPr>
          <a:xfrm>
            <a:off x="4226560" y="1976994"/>
            <a:ext cx="15057120" cy="4216400"/>
          </a:xfrm>
          <a:prstGeom prst="rect">
            <a:avLst/>
          </a:prstGeom>
        </p:spPr>
      </p:pic>
      <p:pic>
        <p:nvPicPr>
          <p:cNvPr id="8" name="圖片 7">
            <a:extLst>
              <a:ext uri="{FF2B5EF4-FFF2-40B4-BE49-F238E27FC236}">
                <a16:creationId xmlns:a16="http://schemas.microsoft.com/office/drawing/2014/main" id="{41C2DC4B-B650-FB41-BD54-40322CD2E5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81600" y="6193394"/>
            <a:ext cx="16475840" cy="7253388"/>
          </a:xfrm>
          <a:prstGeom prst="rect">
            <a:avLst/>
          </a:prstGeom>
        </p:spPr>
      </p:pic>
      <mc:AlternateContent xmlns:mc="http://schemas.openxmlformats.org/markup-compatibility/2006">
        <mc:Choice xmlns:p14="http://schemas.microsoft.com/office/powerpoint/2010/main" Requires="p14">
          <p:contentPart p14:bwMode="auto" r:id="rId5">
            <p14:nvContentPartPr>
              <p14:cNvPr id="17" name="筆跡 16">
                <a:extLst>
                  <a:ext uri="{FF2B5EF4-FFF2-40B4-BE49-F238E27FC236}">
                    <a16:creationId xmlns:a16="http://schemas.microsoft.com/office/drawing/2014/main" id="{D1EB6B9A-5DE8-624F-9ACC-12F58E382E39}"/>
                  </a:ext>
                </a:extLst>
              </p14:cNvPr>
              <p14:cNvContentPartPr/>
              <p14:nvPr/>
            </p14:nvContentPartPr>
            <p14:xfrm>
              <a:off x="3815600" y="6771040"/>
              <a:ext cx="5400" cy="110160"/>
            </p14:xfrm>
          </p:contentPart>
        </mc:Choice>
        <mc:Fallback>
          <p:pic>
            <p:nvPicPr>
              <p:cNvPr id="17" name="筆跡 16">
                <a:extLst>
                  <a:ext uri="{FF2B5EF4-FFF2-40B4-BE49-F238E27FC236}">
                    <a16:creationId xmlns:a16="http://schemas.microsoft.com/office/drawing/2014/main" id="{D1EB6B9A-5DE8-624F-9ACC-12F58E382E39}"/>
                  </a:ext>
                </a:extLst>
              </p:cNvPr>
              <p:cNvPicPr/>
              <p:nvPr/>
            </p:nvPicPr>
            <p:blipFill>
              <a:blip r:embed="rId6"/>
              <a:stretch>
                <a:fillRect/>
              </a:stretch>
            </p:blipFill>
            <p:spPr>
              <a:xfrm>
                <a:off x="3797960" y="6753040"/>
                <a:ext cx="41040" cy="1458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8" name="筆跡 17">
                <a:extLst>
                  <a:ext uri="{FF2B5EF4-FFF2-40B4-BE49-F238E27FC236}">
                    <a16:creationId xmlns:a16="http://schemas.microsoft.com/office/drawing/2014/main" id="{55CF4F0B-B3D8-7843-8452-F3A8AA6E2D9E}"/>
                  </a:ext>
                </a:extLst>
              </p14:cNvPr>
              <p14:cNvContentPartPr/>
              <p14:nvPr/>
            </p14:nvContentPartPr>
            <p14:xfrm>
              <a:off x="3827840" y="7790200"/>
              <a:ext cx="360" cy="431640"/>
            </p14:xfrm>
          </p:contentPart>
        </mc:Choice>
        <mc:Fallback>
          <p:pic>
            <p:nvPicPr>
              <p:cNvPr id="18" name="筆跡 17">
                <a:extLst>
                  <a:ext uri="{FF2B5EF4-FFF2-40B4-BE49-F238E27FC236}">
                    <a16:creationId xmlns:a16="http://schemas.microsoft.com/office/drawing/2014/main" id="{55CF4F0B-B3D8-7843-8452-F3A8AA6E2D9E}"/>
                  </a:ext>
                </a:extLst>
              </p:cNvPr>
              <p:cNvPicPr/>
              <p:nvPr/>
            </p:nvPicPr>
            <p:blipFill>
              <a:blip r:embed="rId8"/>
              <a:stretch>
                <a:fillRect/>
              </a:stretch>
            </p:blipFill>
            <p:spPr>
              <a:xfrm>
                <a:off x="3809840" y="7772200"/>
                <a:ext cx="36000" cy="46728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23" name="筆跡 22">
                <a:extLst>
                  <a:ext uri="{FF2B5EF4-FFF2-40B4-BE49-F238E27FC236}">
                    <a16:creationId xmlns:a16="http://schemas.microsoft.com/office/drawing/2014/main" id="{89F28596-6A42-E74B-9DFE-B04FB1BA1B77}"/>
                  </a:ext>
                </a:extLst>
              </p14:cNvPr>
              <p14:cNvContentPartPr/>
              <p14:nvPr/>
            </p14:nvContentPartPr>
            <p14:xfrm>
              <a:off x="3807320" y="8773000"/>
              <a:ext cx="57600" cy="4020480"/>
            </p14:xfrm>
          </p:contentPart>
        </mc:Choice>
        <mc:Fallback>
          <p:pic>
            <p:nvPicPr>
              <p:cNvPr id="23" name="筆跡 22">
                <a:extLst>
                  <a:ext uri="{FF2B5EF4-FFF2-40B4-BE49-F238E27FC236}">
                    <a16:creationId xmlns:a16="http://schemas.microsoft.com/office/drawing/2014/main" id="{89F28596-6A42-E74B-9DFE-B04FB1BA1B77}"/>
                  </a:ext>
                </a:extLst>
              </p:cNvPr>
              <p:cNvPicPr/>
              <p:nvPr/>
            </p:nvPicPr>
            <p:blipFill>
              <a:blip r:embed="rId10"/>
              <a:stretch>
                <a:fillRect/>
              </a:stretch>
            </p:blipFill>
            <p:spPr>
              <a:xfrm>
                <a:off x="3789320" y="8755360"/>
                <a:ext cx="93240" cy="4056120"/>
              </a:xfrm>
              <a:prstGeom prst="rect">
                <a:avLst/>
              </a:prstGeom>
            </p:spPr>
          </p:pic>
        </mc:Fallback>
      </mc:AlternateContent>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sym typeface="+mn-ea"/>
              </a:rPr>
              <a:t>Wrap</a:t>
            </a:r>
            <a:r>
              <a:rPr kumimoji="1" lang="en-US" altLang="zh-CN"/>
              <a:t> erros</a:t>
            </a:r>
          </a:p>
        </p:txBody>
      </p:sp>
      <p:pic>
        <p:nvPicPr>
          <p:cNvPr id="5" name="图片 4"/>
          <p:cNvPicPr>
            <a:picLocks noChangeAspect="1"/>
          </p:cNvPicPr>
          <p:nvPr/>
        </p:nvPicPr>
        <p:blipFill>
          <a:blip r:embed="rId3"/>
          <a:stretch>
            <a:fillRect/>
          </a:stretch>
        </p:blipFill>
        <p:spPr>
          <a:xfrm>
            <a:off x="6249371" y="3898200"/>
            <a:ext cx="11297023" cy="5919599"/>
          </a:xfrm>
          <a:prstGeom prst="rect">
            <a:avLst/>
          </a:prstGeom>
        </p:spPr>
      </p:pic>
      <p:pic>
        <p:nvPicPr>
          <p:cNvPr id="8" name="图片 7"/>
          <p:cNvPicPr>
            <a:picLocks noChangeAspect="1"/>
          </p:cNvPicPr>
          <p:nvPr/>
        </p:nvPicPr>
        <p:blipFill>
          <a:blip r:embed="rId4"/>
          <a:stretch>
            <a:fillRect/>
          </a:stretch>
        </p:blipFill>
        <p:spPr>
          <a:xfrm>
            <a:off x="6110493" y="10248497"/>
            <a:ext cx="11574780" cy="2780528"/>
          </a:xfrm>
          <a:prstGeom prst="rect">
            <a:avLst/>
          </a:prstGeom>
        </p:spPr>
      </p:pic>
      <p:sp>
        <p:nvSpPr>
          <p:cNvPr id="10" name="文本占位符 6"/>
          <p:cNvSpPr>
            <a:spLocks noGrp="1"/>
          </p:cNvSpPr>
          <p:nvPr/>
        </p:nvSpPr>
        <p:spPr>
          <a:xfrm>
            <a:off x="1808480" y="2858770"/>
            <a:ext cx="2023872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a:buFont typeface="Arial" panose="020B0604020202090204" pitchFamily="34" charset="0"/>
            </a:pPr>
            <a:r>
              <a:rPr lang="zh-CN" altLang="en-US" sz="3600" dirty="0">
                <a:solidFill>
                  <a:schemeClr val="bg1"/>
                </a:solidFill>
                <a:latin typeface="Alibaba PuHuiTi R" pitchFamily="18" charset="-122"/>
                <a:sym typeface="+mn-ea"/>
              </a:rPr>
              <a:t>通過使用 </a:t>
            </a:r>
            <a:r>
              <a:rPr lang="en" altLang="zh-CN" sz="3600" dirty="0">
                <a:solidFill>
                  <a:schemeClr val="accent2"/>
                </a:solidFill>
                <a:latin typeface="Alibaba PuHuiTi R" pitchFamily="18" charset="-122"/>
                <a:sym typeface="+mn-ea"/>
              </a:rPr>
              <a:t>pkg/errors </a:t>
            </a:r>
            <a:r>
              <a:rPr lang="zh-CN" altLang="en-US" sz="3600" dirty="0">
                <a:solidFill>
                  <a:schemeClr val="bg1"/>
                </a:solidFill>
                <a:latin typeface="Alibaba PuHuiTi R" pitchFamily="18" charset="-122"/>
                <a:sym typeface="+mn-ea"/>
              </a:rPr>
              <a:t>包，您可以向錯誤值添加上下文，這種方式既可以由人也可以由機器檢查。
</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sym typeface="+mn-ea"/>
              </a:rPr>
              <a:t>Wrap</a:t>
            </a:r>
            <a:r>
              <a:rPr kumimoji="1" lang="en-US" altLang="zh-CN" dirty="0"/>
              <a:t> </a:t>
            </a:r>
            <a:r>
              <a:rPr kumimoji="1" lang="en-US" altLang="zh-CN" dirty="0" err="1"/>
              <a:t>erros</a:t>
            </a:r>
            <a:endParaRPr kumimoji="1" lang="en-US" altLang="zh-CN" dirty="0"/>
          </a:p>
        </p:txBody>
      </p:sp>
      <p:sp>
        <p:nvSpPr>
          <p:cNvPr id="7" name="文本占位符 6"/>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a:p>
            <a:pPr>
              <a:buFont typeface="Arial" panose="020B0604020202090204" pitchFamily="34" charset="0"/>
            </a:pPr>
            <a:endParaRPr lang="en-US" altLang="zh-CN" sz="3600" i="1" dirty="0">
              <a:solidFill>
                <a:schemeClr val="accent2"/>
              </a:solidFill>
              <a:latin typeface="Helvetica Oblique" charset="0"/>
              <a:cs typeface="Helvetica Oblique" charset="0"/>
              <a:sym typeface="+mn-ea"/>
            </a:endParaRPr>
          </a:p>
        </p:txBody>
      </p:sp>
      <p:sp>
        <p:nvSpPr>
          <p:cNvPr id="2" name="文本占位符 6"/>
          <p:cNvSpPr>
            <a:spLocks noGrp="1"/>
          </p:cNvSpPr>
          <p:nvPr/>
        </p:nvSpPr>
        <p:spPr>
          <a:xfrm>
            <a:off x="2463165" y="2731135"/>
            <a:ext cx="19457670" cy="10582910"/>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dirty="0">
                <a:solidFill>
                  <a:schemeClr val="bg1"/>
                </a:solidFill>
                <a:sym typeface="+mn-ea"/>
              </a:rPr>
              <a:t>在你的應用程式碼中，使用 </a:t>
            </a:r>
            <a:r>
              <a:rPr lang="en-US" altLang="zh-CN" dirty="0">
                <a:solidFill>
                  <a:schemeClr val="bg1"/>
                </a:solidFill>
                <a:sym typeface="+mn-ea"/>
              </a:rPr>
              <a:t>pkg/</a:t>
            </a:r>
            <a:r>
              <a:rPr lang="en" altLang="zh-CN" dirty="0">
                <a:solidFill>
                  <a:schemeClr val="bg1"/>
                </a:solidFill>
                <a:sym typeface="+mn-ea"/>
              </a:rPr>
              <a:t>errors. New </a:t>
            </a:r>
            <a:r>
              <a:rPr lang="zh-CN" altLang="en-US" dirty="0">
                <a:solidFill>
                  <a:schemeClr val="bg1"/>
                </a:solidFill>
                <a:sym typeface="+mn-ea"/>
              </a:rPr>
              <a:t>或者 </a:t>
            </a:r>
            <a:r>
              <a:rPr lang="en-US" altLang="zh-CN" dirty="0">
                <a:solidFill>
                  <a:schemeClr val="bg1"/>
                </a:solidFill>
                <a:sym typeface="+mn-ea"/>
              </a:rPr>
              <a:t>pkg/</a:t>
            </a:r>
            <a:r>
              <a:rPr lang="en" altLang="zh-CN" dirty="0" err="1">
                <a:solidFill>
                  <a:schemeClr val="bg1"/>
                </a:solidFill>
                <a:sym typeface="+mn-ea"/>
              </a:rPr>
              <a:t>errros</a:t>
            </a:r>
            <a:r>
              <a:rPr lang="en" altLang="zh-CN" dirty="0">
                <a:solidFill>
                  <a:schemeClr val="bg1"/>
                </a:solidFill>
                <a:sym typeface="+mn-ea"/>
              </a:rPr>
              <a:t>. </a:t>
            </a:r>
            <a:r>
              <a:rPr lang="en" altLang="zh-CN" dirty="0" err="1">
                <a:solidFill>
                  <a:schemeClr val="bg1"/>
                </a:solidFill>
                <a:sym typeface="+mn-ea"/>
              </a:rPr>
              <a:t>Errorf</a:t>
            </a:r>
            <a:r>
              <a:rPr lang="en" altLang="zh-CN" dirty="0">
                <a:solidFill>
                  <a:schemeClr val="bg1"/>
                </a:solidFill>
                <a:sym typeface="+mn-ea"/>
              </a:rPr>
              <a:t> </a:t>
            </a:r>
            <a:r>
              <a:rPr lang="zh-CN" altLang="en-US" dirty="0">
                <a:solidFill>
                  <a:schemeClr val="bg1"/>
                </a:solidFill>
                <a:sym typeface="+mn-ea"/>
              </a:rPr>
              <a:t>傳回錯誤。</a:t>
            </a:r>
            <a:endParaRPr lang="en-US" altLang="zh-CN" dirty="0">
              <a:solidFill>
                <a:schemeClr val="bg1"/>
              </a:solidFill>
              <a:sym typeface="+mn-ea"/>
            </a:endParaRPr>
          </a:p>
          <a:p>
            <a:pPr marL="571500" indent="-571500">
              <a:buFont typeface="Arial" panose="020B0604020202090204" pitchFamily="34" charset="0"/>
              <a:buChar char="•"/>
            </a:pPr>
            <a:endParaRPr lang="en-US" altLang="zh-CN" dirty="0">
              <a:solidFill>
                <a:schemeClr val="bg1"/>
              </a:solidFill>
              <a:sym typeface="+mn-ea"/>
            </a:endParaRPr>
          </a:p>
          <a:p>
            <a:pPr marL="571500" indent="-571500">
              <a:buFont typeface="Arial" panose="020B0604020202090204" pitchFamily="34" charset="0"/>
              <a:buChar char="•"/>
            </a:pPr>
            <a:endParaRPr lang="en-US" altLang="zh-CN" dirty="0">
              <a:solidFill>
                <a:schemeClr val="bg1"/>
              </a:solidFill>
              <a:sym typeface="+mn-ea"/>
            </a:endParaRPr>
          </a:p>
          <a:p>
            <a:pPr marL="571500" indent="-571500">
              <a:buFont typeface="Arial" panose="020B0604020202090204" pitchFamily="34" charset="0"/>
              <a:buChar char="•"/>
            </a:pPr>
            <a:endParaRPr lang="zh-CN" altLang="en-US" dirty="0">
              <a:solidFill>
                <a:schemeClr val="bg1"/>
              </a:solidFill>
              <a:sym typeface="+mn-ea"/>
            </a:endParaRPr>
          </a:p>
          <a:p>
            <a:pPr marL="571500" indent="-571500">
              <a:buFont typeface="Arial" panose="020B0604020202090204" pitchFamily="34" charset="0"/>
              <a:buChar char="•"/>
            </a:pPr>
            <a:endParaRPr lang="zh-CN" altLang="en-US" dirty="0">
              <a:solidFill>
                <a:schemeClr val="bg1"/>
              </a:solidFill>
              <a:sym typeface="+mn-ea"/>
            </a:endParaRPr>
          </a:p>
          <a:p>
            <a:endParaRPr lang="zh-CN" altLang="en-US" dirty="0">
              <a:solidFill>
                <a:schemeClr val="bg1"/>
              </a:solidFill>
              <a:sym typeface="+mn-ea"/>
            </a:endParaRPr>
          </a:p>
          <a:p>
            <a:pPr marL="571500" indent="-571500">
              <a:buFont typeface="Arial" panose="020B0604020202090204" pitchFamily="34" charset="0"/>
              <a:buChar char="•"/>
            </a:pPr>
            <a:r>
              <a:rPr lang="zh-CN" altLang="en-US" dirty="0">
                <a:solidFill>
                  <a:schemeClr val="bg1"/>
                </a:solidFill>
                <a:sym typeface="+mn-ea"/>
              </a:rPr>
              <a:t>如果調用其他包內的函數，通常簡單的直接返回。</a:t>
            </a:r>
          </a:p>
        </p:txBody>
      </p:sp>
      <p:pic>
        <p:nvPicPr>
          <p:cNvPr id="3" name="图片 2"/>
          <p:cNvPicPr>
            <a:picLocks noChangeAspect="1"/>
          </p:cNvPicPr>
          <p:nvPr/>
        </p:nvPicPr>
        <p:blipFill>
          <a:blip r:embed="rId3"/>
          <a:stretch>
            <a:fillRect/>
          </a:stretch>
        </p:blipFill>
        <p:spPr>
          <a:xfrm>
            <a:off x="4513713" y="3786948"/>
            <a:ext cx="14589125" cy="3942715"/>
          </a:xfrm>
          <a:prstGeom prst="rect">
            <a:avLst/>
          </a:prstGeom>
        </p:spPr>
      </p:pic>
      <p:pic>
        <p:nvPicPr>
          <p:cNvPr id="4" name="图片 3"/>
          <p:cNvPicPr>
            <a:picLocks noChangeAspect="1"/>
          </p:cNvPicPr>
          <p:nvPr/>
        </p:nvPicPr>
        <p:blipFill>
          <a:blip r:embed="rId4"/>
          <a:stretch>
            <a:fillRect/>
          </a:stretch>
        </p:blipFill>
        <p:spPr>
          <a:xfrm>
            <a:off x="7460055" y="8999054"/>
            <a:ext cx="9028935" cy="3045600"/>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a:t>
            </a:r>
          </a:p>
        </p:txBody>
      </p:sp>
      <p:pic>
        <p:nvPicPr>
          <p:cNvPr id="2" name="图片 1"/>
          <p:cNvPicPr>
            <a:picLocks noChangeAspect="1"/>
          </p:cNvPicPr>
          <p:nvPr/>
        </p:nvPicPr>
        <p:blipFill>
          <a:blip r:embed="rId3"/>
          <a:stretch>
            <a:fillRect/>
          </a:stretch>
        </p:blipFill>
        <p:spPr>
          <a:xfrm>
            <a:off x="6224270" y="8566785"/>
            <a:ext cx="11539220" cy="2757805"/>
          </a:xfrm>
          <a:prstGeom prst="rect">
            <a:avLst/>
          </a:prstGeom>
        </p:spPr>
      </p:pic>
      <p:pic>
        <p:nvPicPr>
          <p:cNvPr id="3" name="图片 2"/>
          <p:cNvPicPr>
            <a:picLocks noChangeAspect="1"/>
          </p:cNvPicPr>
          <p:nvPr/>
        </p:nvPicPr>
        <p:blipFill>
          <a:blip r:embed="rId4"/>
          <a:stretch>
            <a:fillRect/>
          </a:stretch>
        </p:blipFill>
        <p:spPr>
          <a:xfrm>
            <a:off x="6224270" y="3843020"/>
            <a:ext cx="11539220" cy="2889250"/>
          </a:xfrm>
          <a:prstGeom prst="rect">
            <a:avLst/>
          </a:prstGeom>
        </p:spPr>
      </p:pic>
      <p:sp>
        <p:nvSpPr>
          <p:cNvPr id="10" name="文本占位符 9"/>
          <p:cNvSpPr>
            <a:spLocks noGrp="1"/>
          </p:cNvSpPr>
          <p:nvPr>
            <p:ph type="body" sz="quarter" idx="11"/>
          </p:nvPr>
        </p:nvSpPr>
        <p:spPr>
          <a:xfrm>
            <a:off x="2462530" y="2731770"/>
            <a:ext cx="19457670" cy="10222230"/>
          </a:xfrm>
        </p:spPr>
        <p:txBody>
          <a:bodyPr anchor="t" anchorCtr="0">
            <a:noAutofit/>
          </a:bodyPr>
          <a:lstStyle/>
          <a:p>
            <a:pPr>
              <a:buFont typeface="Arial" panose="020B0604020202090204" pitchFamily="34" charset="0"/>
            </a:pPr>
            <a:r>
              <a:rPr lang="zh-CN" altLang="en-US" dirty="0">
                <a:solidFill>
                  <a:schemeClr val="bg1"/>
                </a:solidFill>
                <a:sym typeface="+mn-ea"/>
              </a:rPr>
              <a:t>基礎庫中有大量自定義的</a:t>
            </a:r>
            <a:r>
              <a:rPr lang="en-US" altLang="zh-CN" i="1" dirty="0">
                <a:solidFill>
                  <a:schemeClr val="accent1"/>
                </a:solidFill>
                <a:latin typeface="Helvetica Oblique" charset="0"/>
                <a:cs typeface="Helvetica Oblique" charset="0"/>
                <a:sym typeface="+mn-ea"/>
              </a:rPr>
              <a:t>error</a:t>
            </a:r>
            <a:r>
              <a:rPr lang="zh-CN" altLang="en-US" dirty="0">
                <a:solidFill>
                  <a:schemeClr val="bg1"/>
                </a:solidFill>
                <a:sym typeface="+mn-ea"/>
              </a:rPr>
              <a:t>。</a:t>
            </a: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endParaRPr lang="zh-CN" altLang="en-US" sz="3600" dirty="0">
              <a:solidFill>
                <a:schemeClr val="bg1"/>
              </a:solidFill>
              <a:sym typeface="+mn-ea"/>
            </a:endParaRPr>
          </a:p>
          <a:p>
            <a:pPr>
              <a:buFont typeface="Arial" panose="020B0604020202090204" pitchFamily="34" charset="0"/>
            </a:pPr>
            <a:r>
              <a:rPr lang="en-US" altLang="zh-CN" i="1" dirty="0" err="1">
                <a:solidFill>
                  <a:schemeClr val="accent1"/>
                </a:solidFill>
                <a:latin typeface="Helvetica Oblique" charset="0"/>
                <a:cs typeface="Helvetica Oblique" charset="0"/>
                <a:sym typeface="+mn-ea"/>
              </a:rPr>
              <a:t>errors.New</a:t>
            </a:r>
            <a:r>
              <a:rPr lang="en-US" altLang="zh-CN" i="1" dirty="0">
                <a:solidFill>
                  <a:schemeClr val="accent1"/>
                </a:solidFill>
                <a:latin typeface="Helvetica Oblique" charset="0"/>
                <a:cs typeface="Helvetica Oblique" charset="0"/>
                <a:sym typeface="+mn-ea"/>
              </a:rPr>
              <a:t>()</a:t>
            </a:r>
            <a:r>
              <a:rPr lang="en-US" altLang="zh-CN" i="1" dirty="0">
                <a:solidFill>
                  <a:schemeClr val="accent2"/>
                </a:solidFill>
                <a:latin typeface="Helvetica Oblique" charset="0"/>
                <a:cs typeface="Helvetica Oblique" charset="0"/>
                <a:sym typeface="+mn-ea"/>
              </a:rPr>
              <a:t> </a:t>
            </a:r>
            <a:r>
              <a:rPr lang="zh-CN" altLang="en-US" dirty="0">
                <a:solidFill>
                  <a:schemeClr val="bg1"/>
                </a:solidFill>
                <a:sym typeface="+mn-ea"/>
              </a:rPr>
              <a:t>返回的是內部</a:t>
            </a:r>
            <a:r>
              <a:rPr lang="zh-TW" altLang="en-US" dirty="0">
                <a:solidFill>
                  <a:schemeClr val="bg1"/>
                </a:solidFill>
                <a:sym typeface="+mn-ea"/>
              </a:rPr>
              <a:t> </a:t>
            </a:r>
            <a:r>
              <a:rPr lang="en-US" altLang="zh-CN" i="1" dirty="0" err="1">
                <a:solidFill>
                  <a:schemeClr val="accent1"/>
                </a:solidFill>
                <a:latin typeface="Helvetica Oblique" charset="0"/>
                <a:cs typeface="Helvetica Oblique" charset="0"/>
                <a:sym typeface="+mn-ea"/>
              </a:rPr>
              <a:t>errorString</a:t>
            </a:r>
            <a:r>
              <a:rPr lang="en-US" altLang="zh-CN" i="1" dirty="0">
                <a:solidFill>
                  <a:schemeClr val="accent1"/>
                </a:solidFill>
                <a:latin typeface="Helvetica Oblique" charset="0"/>
                <a:cs typeface="Helvetica Oblique" charset="0"/>
                <a:sym typeface="+mn-ea"/>
              </a:rPr>
              <a:t> </a:t>
            </a:r>
            <a:r>
              <a:rPr lang="zh-CN" altLang="en-US" dirty="0">
                <a:solidFill>
                  <a:schemeClr val="bg1"/>
                </a:solidFill>
                <a:sym typeface="+mn-ea"/>
              </a:rPr>
              <a:t>的指標。</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Wrap </a:t>
            </a:r>
            <a:r>
              <a:rPr kumimoji="1" lang="en-US" altLang="zh-CN" dirty="0" err="1"/>
              <a:t>erros</a:t>
            </a:r>
            <a:endParaRPr kumimoji="1" lang="en-US" altLang="zh-CN" dirty="0"/>
          </a:p>
        </p:txBody>
      </p:sp>
      <p:sp>
        <p:nvSpPr>
          <p:cNvPr id="2" name="文本占位符 6"/>
          <p:cNvSpPr>
            <a:spLocks noGrp="1"/>
          </p:cNvSpPr>
          <p:nvPr/>
        </p:nvSpPr>
        <p:spPr>
          <a:xfrm>
            <a:off x="2589530" y="2858770"/>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lnSpc>
                <a:spcPct val="120000"/>
              </a:lnSpc>
              <a:buFont typeface="Arial" panose="020B0604020202090204" pitchFamily="34" charset="0"/>
              <a:buChar char="•"/>
            </a:pPr>
            <a:r>
              <a:rPr lang="zh-CN" altLang="en-US" sz="3600" dirty="0">
                <a:solidFill>
                  <a:schemeClr val="bg1"/>
                </a:solidFill>
                <a:latin typeface="Alibaba PuHuiTi R" pitchFamily="18" charset="-122"/>
                <a:sym typeface="+mn-ea"/>
              </a:rPr>
              <a:t>如果和其他庫進行協作，考慮使用 </a:t>
            </a:r>
            <a:r>
              <a:rPr lang="en" altLang="zh-CN" sz="3600" dirty="0">
                <a:solidFill>
                  <a:schemeClr val="accent2"/>
                </a:solidFill>
                <a:latin typeface="Alibaba PuHuiTi R" pitchFamily="18" charset="-122"/>
                <a:sym typeface="+mn-ea"/>
              </a:rPr>
              <a:t>errors. Wrap </a:t>
            </a:r>
            <a:r>
              <a:rPr lang="zh-CN" altLang="en-US" sz="3600" dirty="0">
                <a:solidFill>
                  <a:schemeClr val="bg1"/>
                </a:solidFill>
                <a:latin typeface="Alibaba PuHuiTi R" pitchFamily="18" charset="-122"/>
                <a:sym typeface="+mn-ea"/>
              </a:rPr>
              <a:t>或者 </a:t>
            </a:r>
            <a:r>
              <a:rPr lang="en" altLang="zh-CN" sz="3600" dirty="0">
                <a:solidFill>
                  <a:schemeClr val="accent2"/>
                </a:solidFill>
                <a:latin typeface="Alibaba PuHuiTi R" pitchFamily="18" charset="-122"/>
                <a:sym typeface="+mn-ea"/>
              </a:rPr>
              <a:t>errors. </a:t>
            </a:r>
            <a:r>
              <a:rPr lang="en" altLang="zh-CN" sz="3600" dirty="0" err="1">
                <a:solidFill>
                  <a:schemeClr val="accent2"/>
                </a:solidFill>
                <a:latin typeface="Alibaba PuHuiTi R" pitchFamily="18" charset="-122"/>
                <a:sym typeface="+mn-ea"/>
              </a:rPr>
              <a:t>Wrapf</a:t>
            </a:r>
            <a:r>
              <a:rPr lang="en" altLang="zh-CN" sz="3600" dirty="0">
                <a:solidFill>
                  <a:schemeClr val="accent2"/>
                </a:solidFill>
                <a:latin typeface="Alibaba PuHuiTi R" pitchFamily="18" charset="-122"/>
                <a:sym typeface="+mn-ea"/>
              </a:rPr>
              <a:t> </a:t>
            </a:r>
            <a:r>
              <a:rPr lang="zh-CN" altLang="en-US" sz="3600" dirty="0">
                <a:solidFill>
                  <a:schemeClr val="bg1"/>
                </a:solidFill>
                <a:latin typeface="Alibaba PuHuiTi R" pitchFamily="18" charset="-122"/>
                <a:sym typeface="+mn-ea"/>
              </a:rPr>
              <a:t>保存堆棧資訊。 同樣適用於和標準庫協作的時候。 </a:t>
            </a:r>
            <a:endParaRPr lang="en-US" altLang="zh-CN" sz="3600" dirty="0">
              <a:solidFill>
                <a:schemeClr val="bg1"/>
              </a:solidFill>
              <a:latin typeface="Alibaba PuHuiTi R" pitchFamily="18" charset="-122"/>
              <a:sym typeface="+mn-ea"/>
            </a:endParaRPr>
          </a:p>
          <a:p>
            <a:pPr marL="571500" indent="-571500">
              <a:lnSpc>
                <a:spcPct val="120000"/>
              </a:lnSpc>
              <a:buFont typeface="Arial" panose="020B0604020202090204" pitchFamily="34" charset="0"/>
              <a:buChar char="•"/>
            </a:pPr>
            <a:endParaRPr lang="zh-CN" altLang="en-US" sz="3600" dirty="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dirty="0">
              <a:solidFill>
                <a:schemeClr val="bg1"/>
              </a:solidFill>
              <a:latin typeface="Alibaba PuHuiTi R" pitchFamily="18" charset="-122"/>
              <a:sym typeface="+mn-ea"/>
            </a:endParaRPr>
          </a:p>
          <a:p>
            <a:pPr marL="571500" indent="-571500">
              <a:buFont typeface="Arial" panose="020B0604020202090204" pitchFamily="34" charset="0"/>
              <a:buChar char="•"/>
            </a:pPr>
            <a:endParaRPr lang="zh-CN" altLang="en-US" sz="3600" dirty="0">
              <a:solidFill>
                <a:schemeClr val="bg1"/>
              </a:solidFill>
              <a:latin typeface="Alibaba PuHuiTi R" pitchFamily="18" charset="-122"/>
              <a:sym typeface="+mn-ea"/>
            </a:endParaRPr>
          </a:p>
          <a:p>
            <a:endParaRPr lang="en-US" altLang="zh-CN" sz="3600" dirty="0">
              <a:solidFill>
                <a:schemeClr val="bg1"/>
              </a:solidFill>
              <a:latin typeface="Alibaba PuHuiTi R" pitchFamily="18" charset="-122"/>
              <a:sym typeface="+mn-ea"/>
            </a:endParaRPr>
          </a:p>
          <a:p>
            <a:endParaRPr lang="zh-CN" altLang="en-US" sz="3600" dirty="0">
              <a:solidFill>
                <a:schemeClr val="bg1"/>
              </a:solidFill>
              <a:latin typeface="Alibaba PuHuiTi R" pitchFamily="18" charset="-122"/>
              <a:sym typeface="+mn-ea"/>
            </a:endParaRPr>
          </a:p>
          <a:p>
            <a:pPr marL="571500" indent="-571500">
              <a:buFont typeface="Arial" panose="020B0604020202090204" pitchFamily="34" charset="0"/>
              <a:buChar char="•"/>
            </a:pPr>
            <a:r>
              <a:rPr lang="zh-CN" altLang="en-US" sz="3600" dirty="0">
                <a:solidFill>
                  <a:schemeClr val="bg1"/>
                </a:solidFill>
                <a:latin typeface="Alibaba PuHuiTi R" pitchFamily="18" charset="-122"/>
                <a:sym typeface="+mn-ea"/>
              </a:rPr>
              <a:t>在程序的頂部或者是工作的 </a:t>
            </a:r>
            <a:r>
              <a:rPr lang="en" altLang="zh-CN" sz="3600" dirty="0">
                <a:solidFill>
                  <a:schemeClr val="bg1"/>
                </a:solidFill>
                <a:latin typeface="Alibaba PuHuiTi R" pitchFamily="18" charset="-122"/>
                <a:sym typeface="+mn-ea"/>
              </a:rPr>
              <a:t>goroutine </a:t>
            </a:r>
            <a:r>
              <a:rPr lang="zh-CN" altLang="en-US" sz="3600" dirty="0">
                <a:solidFill>
                  <a:schemeClr val="bg1"/>
                </a:solidFill>
                <a:latin typeface="Alibaba PuHuiTi R" pitchFamily="18" charset="-122"/>
                <a:sym typeface="+mn-ea"/>
              </a:rPr>
              <a:t>頂部（請求入口），使用 </a:t>
            </a:r>
            <a:r>
              <a:rPr lang="en-US" altLang="zh-CN" sz="3600" dirty="0">
                <a:solidFill>
                  <a:schemeClr val="accent2"/>
                </a:solidFill>
                <a:latin typeface="Alibaba PuHuiTi R" pitchFamily="18" charset="-122"/>
                <a:sym typeface="+mn-ea"/>
              </a:rPr>
              <a:t>%+</a:t>
            </a:r>
            <a:r>
              <a:rPr lang="en" altLang="zh-CN" sz="3600" dirty="0">
                <a:solidFill>
                  <a:schemeClr val="accent2"/>
                </a:solidFill>
                <a:latin typeface="Alibaba PuHuiTi R" pitchFamily="18" charset="-122"/>
                <a:sym typeface="+mn-ea"/>
              </a:rPr>
              <a:t>v </a:t>
            </a:r>
            <a:r>
              <a:rPr lang="zh-CN" altLang="en-US" sz="3600" dirty="0">
                <a:solidFill>
                  <a:schemeClr val="bg1"/>
                </a:solidFill>
                <a:latin typeface="Alibaba PuHuiTi R" pitchFamily="18" charset="-122"/>
                <a:sym typeface="+mn-ea"/>
              </a:rPr>
              <a:t>把堆棧詳情記錄。</a:t>
            </a:r>
          </a:p>
        </p:txBody>
      </p:sp>
      <p:pic>
        <p:nvPicPr>
          <p:cNvPr id="5" name="图片 4"/>
          <p:cNvPicPr>
            <a:picLocks noChangeAspect="1"/>
          </p:cNvPicPr>
          <p:nvPr/>
        </p:nvPicPr>
        <p:blipFill>
          <a:blip r:embed="rId3"/>
          <a:stretch>
            <a:fillRect/>
          </a:stretch>
        </p:blipFill>
        <p:spPr>
          <a:xfrm>
            <a:off x="4918075" y="4441825"/>
            <a:ext cx="12540585" cy="2973668"/>
          </a:xfrm>
          <a:prstGeom prst="rect">
            <a:avLst/>
          </a:prstGeom>
        </p:spPr>
      </p:pic>
      <p:pic>
        <p:nvPicPr>
          <p:cNvPr id="8" name="图片 7"/>
          <p:cNvPicPr>
            <a:picLocks noChangeAspect="1"/>
          </p:cNvPicPr>
          <p:nvPr/>
        </p:nvPicPr>
        <p:blipFill>
          <a:blip r:embed="rId4"/>
          <a:stretch>
            <a:fillRect/>
          </a:stretch>
        </p:blipFill>
        <p:spPr>
          <a:xfrm>
            <a:off x="6704138" y="9364315"/>
            <a:ext cx="9304020" cy="3372485"/>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Wrap erros</a:t>
            </a:r>
          </a:p>
        </p:txBody>
      </p:sp>
      <p:sp>
        <p:nvSpPr>
          <p:cNvPr id="2" name="文本占位符 6"/>
          <p:cNvSpPr>
            <a:spLocks noGrp="1"/>
          </p:cNvSpPr>
          <p:nvPr/>
        </p:nvSpPr>
        <p:spPr>
          <a:xfrm>
            <a:off x="2462730" y="2475998"/>
            <a:ext cx="19457670" cy="10582275"/>
          </a:xfrm>
          <a:prstGeom prst="rect">
            <a:avLst/>
          </a:prstGeom>
          <a:ln w="12700">
            <a:miter lim="400000"/>
          </a:ln>
        </p:spPr>
        <p:txBody>
          <a:bodyPr lIns="50800" tIns="50800" rIns="50800" bIns="50800" anchor="t" anchorCtr="0">
            <a:noAutofit/>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a:buFont typeface="Arial" panose="020B0604020202090204" pitchFamily="34" charset="0"/>
              <a:buChar char="•"/>
            </a:pPr>
            <a:r>
              <a:rPr lang="zh-CN" altLang="en-US" dirty="0">
                <a:solidFill>
                  <a:schemeClr val="bg1"/>
                </a:solidFill>
                <a:latin typeface="Alibaba PuHuiTi R" pitchFamily="18" charset="-122"/>
                <a:sym typeface="+mn-ea"/>
              </a:rPr>
              <a:t>使用 </a:t>
            </a:r>
            <a:r>
              <a:rPr lang="en" altLang="zh-CN" dirty="0">
                <a:solidFill>
                  <a:schemeClr val="accent2"/>
                </a:solidFill>
                <a:latin typeface="Alibaba PuHuiTi R" pitchFamily="18" charset="-122"/>
                <a:sym typeface="+mn-ea"/>
              </a:rPr>
              <a:t>errors. Cause </a:t>
            </a:r>
            <a:r>
              <a:rPr lang="zh-CN" altLang="en-US" dirty="0">
                <a:solidFill>
                  <a:schemeClr val="bg1"/>
                </a:solidFill>
                <a:latin typeface="Alibaba PuHuiTi R" pitchFamily="18" charset="-122"/>
                <a:sym typeface="+mn-ea"/>
              </a:rPr>
              <a:t>獲取 </a:t>
            </a:r>
            <a:r>
              <a:rPr lang="en" altLang="zh-CN" dirty="0">
                <a:solidFill>
                  <a:schemeClr val="bg1"/>
                </a:solidFill>
                <a:latin typeface="Alibaba PuHuiTi R" pitchFamily="18" charset="-122"/>
                <a:sym typeface="+mn-ea"/>
              </a:rPr>
              <a:t>root error</a:t>
            </a:r>
            <a:r>
              <a:rPr lang="zh-CN" altLang="en" dirty="0">
                <a:solidFill>
                  <a:schemeClr val="bg1"/>
                </a:solidFill>
                <a:latin typeface="Alibaba PuHuiTi R" pitchFamily="18" charset="-122"/>
                <a:sym typeface="+mn-ea"/>
              </a:rPr>
              <a:t>，</a:t>
            </a:r>
            <a:r>
              <a:rPr lang="zh-CN" altLang="en-US" dirty="0">
                <a:solidFill>
                  <a:schemeClr val="bg1"/>
                </a:solidFill>
                <a:latin typeface="Alibaba PuHuiTi R" pitchFamily="18" charset="-122"/>
                <a:sym typeface="+mn-ea"/>
              </a:rPr>
              <a:t>再進行和 </a:t>
            </a:r>
            <a:r>
              <a:rPr lang="en" altLang="zh-CN" dirty="0">
                <a:solidFill>
                  <a:schemeClr val="bg1"/>
                </a:solidFill>
                <a:latin typeface="Alibaba PuHuiTi R" pitchFamily="18" charset="-122"/>
                <a:sym typeface="+mn-ea"/>
              </a:rPr>
              <a:t>sentinel error </a:t>
            </a:r>
            <a:r>
              <a:rPr lang="zh-CN" altLang="en-US" dirty="0">
                <a:solidFill>
                  <a:schemeClr val="bg1"/>
                </a:solidFill>
                <a:latin typeface="Alibaba PuHuiTi R" pitchFamily="18" charset="-122"/>
                <a:sym typeface="+mn-ea"/>
              </a:rPr>
              <a:t>判定。
總結</a:t>
            </a:r>
            <a:r>
              <a:rPr lang="zh-TW" altLang="en-US" dirty="0">
                <a:solidFill>
                  <a:schemeClr val="bg1"/>
                </a:solidFill>
                <a:latin typeface="Alibaba PuHuiTi R" pitchFamily="18" charset="-122"/>
                <a:sym typeface="+mn-ea"/>
              </a:rPr>
              <a:t>：</a:t>
            </a:r>
            <a:endParaRPr lang="en-US" altLang="zh-CN" dirty="0">
              <a:solidFill>
                <a:schemeClr val="bg1"/>
              </a:solidFill>
              <a:latin typeface="Alibaba PuHuiTi R" pitchFamily="18" charset="-122"/>
              <a:sym typeface="+mn-ea"/>
            </a:endParaRPr>
          </a:p>
          <a:p>
            <a:pPr marL="571500" indent="-571500">
              <a:buFont typeface="Arial" panose="020B0604020202090204" pitchFamily="34" charset="0"/>
              <a:buChar char="•"/>
            </a:pPr>
            <a:r>
              <a:rPr lang="en-US" altLang="zh-CN" sz="3600" dirty="0">
                <a:solidFill>
                  <a:schemeClr val="bg1"/>
                </a:solidFill>
                <a:latin typeface="Alibaba PuHuiTi R" pitchFamily="18" charset="-122"/>
                <a:sym typeface="+mn-ea"/>
              </a:rPr>
              <a:t>Packages that are reusable across many projects only return root error values.</a:t>
            </a:r>
          </a:p>
          <a:p>
            <a:pPr>
              <a:lnSpc>
                <a:spcPct val="120000"/>
              </a:lnSpc>
              <a:buFont typeface="Arial" panose="020B0604020202090204" pitchFamily="34" charset="0"/>
            </a:pPr>
            <a:r>
              <a:rPr lang="zh-TW" altLang="en-US" sz="3200" i="1" dirty="0">
                <a:solidFill>
                  <a:schemeClr val="accent1"/>
                </a:solidFill>
                <a:latin typeface="Alibaba PuHuiTi R" pitchFamily="18" charset="-122"/>
                <a:sym typeface="+mn-ea"/>
              </a:rPr>
              <a:t>選擇 </a:t>
            </a:r>
            <a:r>
              <a:rPr lang="en-US" altLang="zh-CN" sz="3200" i="1" dirty="0">
                <a:solidFill>
                  <a:schemeClr val="accent1"/>
                </a:solidFill>
                <a:latin typeface="Alibaba PuHuiTi R" pitchFamily="18" charset="-122"/>
                <a:sym typeface="+mn-ea"/>
              </a:rPr>
              <a:t>wrap error </a:t>
            </a:r>
            <a:r>
              <a:rPr lang="zh-TW" altLang="en-US" sz="3200" i="1" dirty="0">
                <a:solidFill>
                  <a:schemeClr val="accent1"/>
                </a:solidFill>
                <a:latin typeface="Alibaba PuHuiTi R" pitchFamily="18" charset="-122"/>
                <a:sym typeface="+mn-ea"/>
              </a:rPr>
              <a:t>是只有 </a:t>
            </a:r>
            <a:r>
              <a:rPr lang="en-US" altLang="zh-CN" sz="3200" i="1" dirty="0">
                <a:solidFill>
                  <a:schemeClr val="accent1"/>
                </a:solidFill>
                <a:latin typeface="Alibaba PuHuiTi R" pitchFamily="18" charset="-122"/>
                <a:sym typeface="+mn-ea"/>
              </a:rPr>
              <a:t>applications </a:t>
            </a:r>
            <a:r>
              <a:rPr lang="zh-TW" altLang="en-US" sz="3200" i="1" dirty="0">
                <a:solidFill>
                  <a:schemeClr val="accent1"/>
                </a:solidFill>
                <a:latin typeface="Alibaba PuHuiTi R" pitchFamily="18" charset="-122"/>
                <a:sym typeface="+mn-ea"/>
              </a:rPr>
              <a:t>可以選擇應用的策略。 具有最高可重用性的包只能返回根錯誤值。 此機制與 </a:t>
            </a:r>
            <a:r>
              <a:rPr lang="en-US" altLang="zh-CN" sz="3200" i="1" dirty="0">
                <a:solidFill>
                  <a:schemeClr val="accent1"/>
                </a:solidFill>
                <a:latin typeface="Alibaba PuHuiTi R" pitchFamily="18" charset="-122"/>
                <a:sym typeface="+mn-ea"/>
              </a:rPr>
              <a:t>Go </a:t>
            </a:r>
            <a:r>
              <a:rPr lang="zh-TW" altLang="en-US" sz="3200" i="1" dirty="0">
                <a:solidFill>
                  <a:schemeClr val="accent1"/>
                </a:solidFill>
                <a:latin typeface="Alibaba PuHuiTi R" pitchFamily="18" charset="-122"/>
                <a:sym typeface="+mn-ea"/>
              </a:rPr>
              <a:t>標準庫中使用的相同（</a:t>
            </a:r>
            <a:r>
              <a:rPr lang="en-US" altLang="zh-CN" sz="3200" i="1" dirty="0">
                <a:solidFill>
                  <a:schemeClr val="accent1"/>
                </a:solidFill>
                <a:latin typeface="Alibaba PuHuiTi R" pitchFamily="18" charset="-122"/>
                <a:sym typeface="+mn-ea"/>
              </a:rPr>
              <a:t>kit </a:t>
            </a:r>
            <a:r>
              <a:rPr lang="zh-TW" altLang="en-US" sz="3200" i="1" dirty="0">
                <a:solidFill>
                  <a:schemeClr val="accent1"/>
                </a:solidFill>
                <a:latin typeface="Alibaba PuHuiTi R" pitchFamily="18" charset="-122"/>
                <a:sym typeface="+mn-ea"/>
              </a:rPr>
              <a:t>庫的 </a:t>
            </a:r>
            <a:r>
              <a:rPr lang="en-US" altLang="zh-CN" sz="3200" i="1" dirty="0" err="1">
                <a:solidFill>
                  <a:schemeClr val="accent1"/>
                </a:solidFill>
                <a:latin typeface="Alibaba PuHuiTi R" pitchFamily="18" charset="-122"/>
                <a:sym typeface="+mn-ea"/>
              </a:rPr>
              <a:t>sql</a:t>
            </a:r>
            <a:r>
              <a:rPr lang="en-US" altLang="zh-CN" sz="3200" i="1" dirty="0">
                <a:solidFill>
                  <a:schemeClr val="accent1"/>
                </a:solidFill>
                <a:latin typeface="Alibaba PuHuiTi R" pitchFamily="18" charset="-122"/>
                <a:sym typeface="+mn-ea"/>
              </a:rPr>
              <a:t>. </a:t>
            </a:r>
            <a:r>
              <a:rPr lang="en-US" altLang="zh-CN" sz="3200" i="1" dirty="0" err="1">
                <a:solidFill>
                  <a:schemeClr val="accent1"/>
                </a:solidFill>
                <a:latin typeface="Alibaba PuHuiTi R" pitchFamily="18" charset="-122"/>
                <a:sym typeface="+mn-ea"/>
              </a:rPr>
              <a:t>ErrNoRows</a:t>
            </a:r>
            <a:r>
              <a:rPr lang="zh-CN" altLang="en-US" sz="3200" i="1" dirty="0">
                <a:solidFill>
                  <a:schemeClr val="accent1"/>
                </a:solidFill>
                <a:latin typeface="Alibaba PuHuiTi R" pitchFamily="18" charset="-122"/>
                <a:sym typeface="+mn-ea"/>
              </a:rPr>
              <a:t>）。</a:t>
            </a:r>
            <a:r>
              <a:rPr lang="zh-CN" altLang="en-US" dirty="0">
                <a:solidFill>
                  <a:schemeClr val="bg1"/>
                </a:solidFill>
                <a:latin typeface="Alibaba PuHuiTi R" pitchFamily="18" charset="-122"/>
                <a:sym typeface="+mn-ea"/>
              </a:rPr>
              <a:t>
</a:t>
            </a:r>
            <a:r>
              <a:rPr lang="en-US" altLang="zh-CN" sz="3600" dirty="0">
                <a:solidFill>
                  <a:schemeClr val="bg1"/>
                </a:solidFill>
                <a:latin typeface="Alibaba PuHuiTi R" pitchFamily="18" charset="-122"/>
                <a:sym typeface="+mn-ea"/>
              </a:rPr>
              <a:t>If the error is not going to be handled, wrap and return up the call stack.</a:t>
            </a:r>
          </a:p>
          <a:p>
            <a:pPr>
              <a:lnSpc>
                <a:spcPct val="120000"/>
              </a:lnSpc>
              <a:buFont typeface="Arial" panose="020B0604020202090204" pitchFamily="34" charset="0"/>
            </a:pPr>
            <a:r>
              <a:rPr lang="zh-TW" altLang="en-US" sz="3200" i="1" dirty="0">
                <a:solidFill>
                  <a:schemeClr val="accent1"/>
                </a:solidFill>
                <a:latin typeface="Alibaba PuHuiTi R" pitchFamily="18" charset="-122"/>
                <a:sym typeface="+mn-ea"/>
              </a:rPr>
              <a:t>這是關於函數</a:t>
            </a:r>
            <a:r>
              <a:rPr lang="en-US" altLang="zh-TW" sz="3200" i="1" dirty="0">
                <a:solidFill>
                  <a:schemeClr val="accent1"/>
                </a:solidFill>
                <a:latin typeface="Alibaba PuHuiTi R" pitchFamily="18" charset="-122"/>
                <a:sym typeface="+mn-ea"/>
              </a:rPr>
              <a:t>/</a:t>
            </a:r>
            <a:r>
              <a:rPr lang="zh-TW" altLang="en-US" sz="3200" i="1" dirty="0">
                <a:solidFill>
                  <a:schemeClr val="accent1"/>
                </a:solidFill>
                <a:latin typeface="Alibaba PuHuiTi R" pitchFamily="18" charset="-122"/>
                <a:sym typeface="+mn-ea"/>
              </a:rPr>
              <a:t>方法調用返回的每個錯誤的基本問題。 如果函數</a:t>
            </a:r>
            <a:r>
              <a:rPr lang="en-US" altLang="zh-TW" sz="3200" i="1" dirty="0">
                <a:solidFill>
                  <a:schemeClr val="accent1"/>
                </a:solidFill>
                <a:latin typeface="Alibaba PuHuiTi R" pitchFamily="18" charset="-122"/>
                <a:sym typeface="+mn-ea"/>
              </a:rPr>
              <a:t>/</a:t>
            </a:r>
            <a:r>
              <a:rPr lang="zh-TW" altLang="en-US" sz="3200" i="1" dirty="0">
                <a:solidFill>
                  <a:schemeClr val="accent1"/>
                </a:solidFill>
                <a:latin typeface="Alibaba PuHuiTi R" pitchFamily="18" charset="-122"/>
                <a:sym typeface="+mn-ea"/>
              </a:rPr>
              <a:t>方法不打算處理錯誤，那麼用足夠的上下文 </a:t>
            </a:r>
            <a:r>
              <a:rPr lang="en-US" altLang="zh-CN" sz="3200" i="1" dirty="0">
                <a:solidFill>
                  <a:schemeClr val="accent1"/>
                </a:solidFill>
                <a:latin typeface="Alibaba PuHuiTi R" pitchFamily="18" charset="-122"/>
                <a:sym typeface="+mn-ea"/>
              </a:rPr>
              <a:t>wrap errors </a:t>
            </a:r>
            <a:r>
              <a:rPr lang="zh-TW" altLang="en-US" sz="3200" i="1" dirty="0">
                <a:solidFill>
                  <a:schemeClr val="accent1"/>
                </a:solidFill>
                <a:latin typeface="Alibaba PuHuiTi R" pitchFamily="18" charset="-122"/>
                <a:sym typeface="+mn-ea"/>
              </a:rPr>
              <a:t>並將其返回到調用堆疊中。 例如，額外的上下文可以是使用的輸入參數或失敗的查詢語句。 確定您記錄的上下文是足夠多還是太多的一個好方法是檢查日誌並驗證它們在開發期間是否為您工作。</a:t>
            </a:r>
            <a:r>
              <a:rPr lang="zh-TW" altLang="en-US" i="1" dirty="0">
                <a:solidFill>
                  <a:schemeClr val="bg1"/>
                </a:solidFill>
                <a:latin typeface="Alibaba PuHuiTi R" pitchFamily="18" charset="-122"/>
                <a:sym typeface="+mn-ea"/>
              </a:rPr>
              <a:t>
</a:t>
            </a:r>
            <a:r>
              <a:rPr lang="en-US" altLang="zh-CN" sz="3600" dirty="0">
                <a:solidFill>
                  <a:schemeClr val="bg1"/>
                </a:solidFill>
                <a:latin typeface="Alibaba PuHuiTi R" pitchFamily="18" charset="-122"/>
                <a:sym typeface="+mn-ea"/>
              </a:rPr>
              <a:t>Once an error is handled, it is not allowed to be passed up the call stack any longer.</a:t>
            </a:r>
          </a:p>
          <a:p>
            <a:pPr>
              <a:lnSpc>
                <a:spcPct val="120000"/>
              </a:lnSpc>
              <a:buFont typeface="Arial" panose="020B0604020202090204" pitchFamily="34" charset="0"/>
            </a:pPr>
            <a:r>
              <a:rPr lang="zh-TW" altLang="en-US" sz="3200" i="1" dirty="0">
                <a:solidFill>
                  <a:schemeClr val="accent1"/>
                </a:solidFill>
                <a:latin typeface="Alibaba PuHuiTi R" pitchFamily="18" charset="-122"/>
                <a:sym typeface="+mn-ea"/>
              </a:rPr>
              <a:t>一旦確定函數</a:t>
            </a:r>
            <a:r>
              <a:rPr lang="en-US" altLang="zh-TW" sz="3200" i="1" dirty="0">
                <a:solidFill>
                  <a:schemeClr val="accent1"/>
                </a:solidFill>
                <a:latin typeface="Alibaba PuHuiTi R" pitchFamily="18" charset="-122"/>
                <a:sym typeface="+mn-ea"/>
              </a:rPr>
              <a:t>/</a:t>
            </a:r>
            <a:r>
              <a:rPr lang="zh-TW" altLang="en-US" sz="3200" i="1" dirty="0">
                <a:solidFill>
                  <a:schemeClr val="accent1"/>
                </a:solidFill>
                <a:latin typeface="Alibaba PuHuiTi R" pitchFamily="18" charset="-122"/>
                <a:sym typeface="+mn-ea"/>
              </a:rPr>
              <a:t>方法將處理錯誤，錯誤就不再是錯誤。 如果函數</a:t>
            </a:r>
            <a:r>
              <a:rPr lang="en-US" altLang="zh-TW" sz="3200" i="1" dirty="0">
                <a:solidFill>
                  <a:schemeClr val="accent1"/>
                </a:solidFill>
                <a:latin typeface="Alibaba PuHuiTi R" pitchFamily="18" charset="-122"/>
                <a:sym typeface="+mn-ea"/>
              </a:rPr>
              <a:t>/</a:t>
            </a:r>
            <a:r>
              <a:rPr lang="zh-TW" altLang="en-US" sz="3200" i="1" dirty="0">
                <a:solidFill>
                  <a:schemeClr val="accent1"/>
                </a:solidFill>
                <a:latin typeface="Alibaba PuHuiTi R" pitchFamily="18" charset="-122"/>
                <a:sym typeface="+mn-ea"/>
              </a:rPr>
              <a:t>方法仍然需要發出返回，則它不能返回錯誤值。 它應該只返回零（比如降級處理中，你返回了降級數據，然後需要 </a:t>
            </a:r>
            <a:r>
              <a:rPr lang="en-US" altLang="zh-CN" sz="3200" i="1" dirty="0">
                <a:solidFill>
                  <a:schemeClr val="accent1"/>
                </a:solidFill>
                <a:latin typeface="Alibaba PuHuiTi R" pitchFamily="18" charset="-122"/>
                <a:sym typeface="+mn-ea"/>
              </a:rPr>
              <a:t>return nil</a:t>
            </a:r>
            <a:r>
              <a:rPr lang="zh-CN" altLang="en-US" sz="3200" i="1" dirty="0">
                <a:solidFill>
                  <a:schemeClr val="accent1"/>
                </a:solidFill>
                <a:latin typeface="Alibaba PuHuiTi R" pitchFamily="18" charset="-122"/>
                <a:sym typeface="+mn-ea"/>
              </a:rPr>
              <a:t>）。</a:t>
            </a:r>
            <a:endParaRPr lang="en-US" altLang="zh-CN" sz="3200" i="1" dirty="0">
              <a:solidFill>
                <a:schemeClr val="accent1"/>
              </a:solidFill>
              <a:latin typeface="Alibaba PuHuiTi R" pitchFamily="18" charset="-122"/>
              <a:sym typeface="+mn-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 fill="hold"/>
                                        <p:tgtEl>
                                          <p:spTgt spid="2">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B6D1E64-0A0E-B74F-9D3D-2883E4213935}"/>
              </a:ext>
            </a:extLst>
          </p:cNvPr>
          <p:cNvSpPr>
            <a:spLocks noGrp="1"/>
          </p:cNvSpPr>
          <p:nvPr>
            <p:ph type="title"/>
          </p:nvPr>
        </p:nvSpPr>
        <p:spPr>
          <a:xfrm>
            <a:off x="10578400" y="5774720"/>
            <a:ext cx="3227200" cy="1083280"/>
          </a:xfrm>
        </p:spPr>
        <p:txBody>
          <a:bodyPr>
            <a:normAutofit fontScale="90000"/>
          </a:bodyPr>
          <a:lstStyle/>
          <a:p>
            <a:r>
              <a:rPr kumimoji="1" lang="en-US" altLang="zh-TW" dirty="0"/>
              <a:t>Thanks</a:t>
            </a:r>
            <a:endParaRPr kumimoji="1" lang="zh-TW" altLang="en-US" dirty="0"/>
          </a:p>
        </p:txBody>
      </p:sp>
    </p:spTree>
    <p:extLst>
      <p:ext uri="{BB962C8B-B14F-4D97-AF65-F5344CB8AC3E}">
        <p14:creationId xmlns:p14="http://schemas.microsoft.com/office/powerpoint/2010/main" val="1374062371"/>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1BBBD461-1C20-6549-A5A6-AACCB58EEF23}"/>
              </a:ext>
            </a:extLst>
          </p:cNvPr>
          <p:cNvSpPr txBox="1">
            <a:spLocks/>
          </p:cNvSpPr>
          <p:nvPr/>
        </p:nvSpPr>
        <p:spPr>
          <a:xfrm>
            <a:off x="9365484" y="4161907"/>
            <a:ext cx="5653032" cy="5392186"/>
          </a:xfrm>
          <a:prstGeom prst="rect">
            <a:avLst/>
          </a:prstGeom>
        </p:spPr>
        <p:txBody>
          <a:bodyPr/>
          <a:lstStyle>
            <a:lvl1pPr marL="0" marR="0" indent="0" algn="l" defTabSz="825500" latinLnBrk="0">
              <a:lnSpc>
                <a:spcPct val="100000"/>
              </a:lnSpc>
              <a:spcBef>
                <a:spcPts val="1000"/>
              </a:spcBef>
              <a:spcAft>
                <a:spcPts val="1000"/>
              </a:spcAft>
              <a:buClrTx/>
              <a:buSzPct val="125000"/>
              <a:buFontTx/>
              <a:buNone/>
              <a:defRPr sz="40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1pPr>
            <a:lvl2pPr marL="1270000" marR="0" indent="-635000" algn="l" defTabSz="825500" latinLnBrk="0">
              <a:lnSpc>
                <a:spcPct val="100000"/>
              </a:lnSpc>
              <a:spcBef>
                <a:spcPts val="1000"/>
              </a:spcBef>
              <a:spcAft>
                <a:spcPts val="1000"/>
              </a:spcAft>
              <a:buClrTx/>
              <a:buSzPct val="125000"/>
              <a:buFont typeface="Arial" panose="020B0604020202090204" pitchFamily="34" charset="0"/>
              <a:buChar char="•"/>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2pPr>
            <a:lvl3pPr marL="190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3pPr>
            <a:lvl4pPr marL="2540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4pPr>
            <a:lvl5pPr marL="3175000" marR="0" indent="-635000" algn="l" defTabSz="825500" latinLnBrk="0">
              <a:lnSpc>
                <a:spcPct val="100000"/>
              </a:lnSpc>
              <a:spcBef>
                <a:spcPts val="1000"/>
              </a:spcBef>
              <a:spcAft>
                <a:spcPts val="1000"/>
              </a:spcAft>
              <a:buClrTx/>
              <a:buSzPct val="80000"/>
              <a:buFont typeface="Wingdings" panose="05000000000000000000" pitchFamily="2" charset="2"/>
              <a:buChar char="Ø"/>
              <a:defRPr sz="3600" b="0" i="0" u="none" strike="noStrike" cap="none" spc="0" baseline="0">
                <a:solidFill>
                  <a:srgbClr val="FFFFFF"/>
                </a:solidFill>
                <a:uFillTx/>
                <a:latin typeface="Helvetica" pitchFamily="2" charset="0"/>
                <a:ea typeface="Alibaba PuHuiTi R" panose="00020600040101010101" pitchFamily="18" charset="-122"/>
                <a:cs typeface="Alibaba PuHuiTi R" panose="00020600040101010101" pitchFamily="18" charset="-122"/>
                <a:sym typeface="Alibaba PuHuiTi" panose="00020600040101010101" pitchFamily="18" charset="-122"/>
              </a:defRPr>
            </a:lvl5pPr>
            <a:lvl6pPr marL="367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6pPr>
            <a:lvl7pPr marL="431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7pPr>
            <a:lvl8pPr marL="4947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8pPr>
            <a:lvl9pPr marL="5582920" marR="0" indent="-502920" algn="l" defTabSz="825500" latinLnBrk="0">
              <a:lnSpc>
                <a:spcPct val="100000"/>
              </a:lnSpc>
              <a:spcBef>
                <a:spcPts val="5900"/>
              </a:spcBef>
              <a:spcAft>
                <a:spcPts val="0"/>
              </a:spcAft>
              <a:buClrTx/>
              <a:buSzPct val="125000"/>
              <a:buFontTx/>
              <a:buChar char="•"/>
              <a:defRPr sz="3800" b="0" i="0" u="none" strike="noStrike" cap="none" spc="0" baseline="0">
                <a:solidFill>
                  <a:srgbClr val="000000"/>
                </a:solidFill>
                <a:uFillTx/>
                <a:latin typeface="Alibaba PuHuiTi R" panose="00020600040101010101" pitchFamily="18" charset="-122"/>
                <a:ea typeface="Alibaba PuHuiTi R" panose="00020600040101010101" pitchFamily="18" charset="-122"/>
                <a:cs typeface="Alibaba PuHuiTi R" panose="00020600040101010101" pitchFamily="18" charset="-122"/>
                <a:sym typeface="Alibaba PuHuiTi" panose="00020600040101010101" pitchFamily="18" charset="-122"/>
              </a:defRPr>
            </a:lvl9pPr>
          </a:lstStyle>
          <a:p>
            <a:pPr marL="571500" indent="-571500" hangingPunct="1">
              <a:buFont typeface="Arial" panose="020B0604020202090204" pitchFamily="34" charset="0"/>
              <a:buChar char="•"/>
            </a:pPr>
            <a:r>
              <a:rPr kumimoji="1" lang="en-US" dirty="0">
                <a:solidFill>
                  <a:schemeClr val="bg1"/>
                </a:solidFill>
              </a:rPr>
              <a:t>Go’s Error</a:t>
            </a:r>
            <a:endParaRPr kumimoji="1" lang="en-US" dirty="0">
              <a:solidFill>
                <a:schemeClr val="accent1"/>
              </a:solidFill>
            </a:endParaRPr>
          </a:p>
          <a:p>
            <a:pPr marL="571500" indent="-571500" hangingPunct="1">
              <a:buFont typeface="Arial" panose="020B0604020202090204" pitchFamily="34" charset="0"/>
              <a:buChar char="•"/>
            </a:pPr>
            <a:r>
              <a:rPr kumimoji="1" lang="en-US" dirty="0">
                <a:solidFill>
                  <a:schemeClr val="accent1"/>
                </a:solidFill>
              </a:rPr>
              <a:t>Error Type</a:t>
            </a:r>
            <a:endParaRPr kumimoji="1" lang="en-US" dirty="0"/>
          </a:p>
          <a:p>
            <a:pPr marL="571500" indent="-571500" hangingPunct="1">
              <a:buFont typeface="Arial" panose="020B0604020202090204" pitchFamily="34" charset="0"/>
              <a:buChar char="•"/>
            </a:pPr>
            <a:r>
              <a:rPr kumimoji="1" lang="en-US" dirty="0"/>
              <a:t>Handling Error</a:t>
            </a:r>
          </a:p>
        </p:txBody>
      </p:sp>
    </p:spTree>
    <p:extLst>
      <p:ext uri="{BB962C8B-B14F-4D97-AF65-F5344CB8AC3E}">
        <p14:creationId xmlns:p14="http://schemas.microsoft.com/office/powerpoint/2010/main" val="133502354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3" name="文本占位符 2"/>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zh-CN" altLang="en-US" sz="3200" dirty="0">
                <a:solidFill>
                  <a:schemeClr val="bg1"/>
                </a:solidFill>
                <a:latin typeface="Alibaba PuHuiTi R" pitchFamily="18" charset="-122"/>
                <a:sym typeface="+mn-ea"/>
              </a:rPr>
              <a:t>預定義的特定錯誤，我們叫為 </a:t>
            </a:r>
            <a:r>
              <a:rPr lang="en" altLang="zh-CN" sz="3200" dirty="0">
                <a:solidFill>
                  <a:schemeClr val="accent2"/>
                </a:solidFill>
                <a:latin typeface="Alibaba PuHuiTi R" pitchFamily="18" charset="-122"/>
                <a:sym typeface="+mn-ea"/>
              </a:rPr>
              <a:t>sentinel error</a:t>
            </a:r>
            <a:r>
              <a:rPr lang="zh-CN" altLang="en" sz="3200" dirty="0">
                <a:solidFill>
                  <a:schemeClr val="accent2"/>
                </a:solidFill>
                <a:latin typeface="Alibaba PuHuiTi R" pitchFamily="18" charset="-122"/>
                <a:sym typeface="+mn-ea"/>
              </a:rPr>
              <a:t>，</a:t>
            </a:r>
            <a:r>
              <a:rPr lang="zh-CN" altLang="en-US" sz="3200" dirty="0">
                <a:solidFill>
                  <a:schemeClr val="bg1"/>
                </a:solidFill>
                <a:latin typeface="Alibaba PuHuiTi R" pitchFamily="18" charset="-122"/>
                <a:sym typeface="+mn-ea"/>
              </a:rPr>
              <a:t>這個名字來源於計算機程式設計中使用一個特定值來表示不可能進行進一步處理的做法。 所以對於 </a:t>
            </a:r>
            <a:r>
              <a:rPr lang="en" altLang="zh-CN" sz="3200" dirty="0">
                <a:solidFill>
                  <a:schemeClr val="bg1"/>
                </a:solidFill>
                <a:latin typeface="Alibaba PuHuiTi R" pitchFamily="18" charset="-122"/>
                <a:sym typeface="+mn-ea"/>
              </a:rPr>
              <a:t>Go</a:t>
            </a:r>
            <a:r>
              <a:rPr lang="zh-CN" altLang="en" sz="3200" dirty="0">
                <a:solidFill>
                  <a:schemeClr val="bg1"/>
                </a:solidFill>
                <a:latin typeface="Alibaba PuHuiTi R" pitchFamily="18" charset="-122"/>
                <a:sym typeface="+mn-ea"/>
              </a:rPr>
              <a:t>，</a:t>
            </a:r>
            <a:r>
              <a:rPr lang="zh-CN" altLang="en-US" sz="3200" dirty="0">
                <a:solidFill>
                  <a:schemeClr val="bg1"/>
                </a:solidFill>
                <a:latin typeface="Alibaba PuHuiTi R" pitchFamily="18" charset="-122"/>
                <a:sym typeface="+mn-ea"/>
              </a:rPr>
              <a:t>我們使用特定的值來表示錯誤。
</a:t>
            </a:r>
            <a:r>
              <a:rPr lang="en" altLang="zh-CN" sz="3200" dirty="0">
                <a:solidFill>
                  <a:schemeClr val="accent2"/>
                </a:solidFill>
                <a:latin typeface="Alibaba PuHuiTi R" pitchFamily="18" charset="-122"/>
                <a:sym typeface="+mn-ea"/>
              </a:rPr>
              <a:t>if err == </a:t>
            </a:r>
            <a:r>
              <a:rPr lang="en" altLang="zh-CN" sz="3200" dirty="0" err="1">
                <a:solidFill>
                  <a:schemeClr val="accent2"/>
                </a:solidFill>
                <a:latin typeface="Alibaba PuHuiTi R" pitchFamily="18" charset="-122"/>
                <a:sym typeface="+mn-ea"/>
              </a:rPr>
              <a:t>ErrSomething</a:t>
            </a:r>
            <a:r>
              <a:rPr lang="en" altLang="zh-CN" sz="3200" dirty="0">
                <a:solidFill>
                  <a:schemeClr val="accent2"/>
                </a:solidFill>
                <a:latin typeface="Alibaba PuHuiTi R" pitchFamily="18" charset="-122"/>
                <a:sym typeface="+mn-ea"/>
              </a:rPr>
              <a:t> { ... }</a:t>
            </a:r>
            <a:r>
              <a:rPr lang="en" altLang="zh-CN" sz="3200" dirty="0">
                <a:solidFill>
                  <a:schemeClr val="bg1"/>
                </a:solidFill>
                <a:latin typeface="Alibaba PuHuiTi R" pitchFamily="18" charset="-122"/>
                <a:sym typeface="+mn-ea"/>
              </a:rPr>
              <a:t>
</a:t>
            </a:r>
            <a:r>
              <a:rPr lang="zh-CN" altLang="en-US" sz="3200" dirty="0">
                <a:solidFill>
                  <a:schemeClr val="bg1"/>
                </a:solidFill>
                <a:latin typeface="Alibaba PuHuiTi R" pitchFamily="18" charset="-122"/>
                <a:sym typeface="+mn-ea"/>
              </a:rPr>
              <a:t>類似的 </a:t>
            </a:r>
            <a:r>
              <a:rPr lang="en" altLang="zh-CN" sz="3200" dirty="0">
                <a:solidFill>
                  <a:schemeClr val="accent2"/>
                </a:solidFill>
                <a:latin typeface="Alibaba PuHuiTi R" pitchFamily="18" charset="-122"/>
                <a:sym typeface="+mn-ea"/>
              </a:rPr>
              <a:t>io. EOF</a:t>
            </a:r>
            <a:r>
              <a:rPr lang="zh-CN" altLang="en" sz="3200" dirty="0">
                <a:solidFill>
                  <a:schemeClr val="bg1"/>
                </a:solidFill>
                <a:latin typeface="Alibaba PuHuiTi R" pitchFamily="18" charset="-122"/>
                <a:sym typeface="+mn-ea"/>
              </a:rPr>
              <a:t>，</a:t>
            </a:r>
            <a:r>
              <a:rPr lang="zh-CN" altLang="en-US" sz="3200" dirty="0">
                <a:solidFill>
                  <a:schemeClr val="bg1"/>
                </a:solidFill>
                <a:latin typeface="Alibaba PuHuiTi R" pitchFamily="18" charset="-122"/>
                <a:sym typeface="+mn-ea"/>
              </a:rPr>
              <a:t>更底層的 </a:t>
            </a:r>
            <a:r>
              <a:rPr lang="en" altLang="zh-CN" sz="3200" dirty="0" err="1">
                <a:solidFill>
                  <a:schemeClr val="accent2"/>
                </a:solidFill>
                <a:latin typeface="Alibaba PuHuiTi R" pitchFamily="18" charset="-122"/>
                <a:sym typeface="+mn-ea"/>
              </a:rPr>
              <a:t>syscall</a:t>
            </a:r>
            <a:r>
              <a:rPr lang="en" altLang="zh-CN" sz="3200" dirty="0">
                <a:solidFill>
                  <a:schemeClr val="accent2"/>
                </a:solidFill>
                <a:latin typeface="Alibaba PuHuiTi R" pitchFamily="18" charset="-122"/>
                <a:sym typeface="+mn-ea"/>
              </a:rPr>
              <a:t>. ENOENT</a:t>
            </a:r>
            <a:r>
              <a:rPr lang="zh-CN" altLang="en" sz="3200" dirty="0">
                <a:solidFill>
                  <a:schemeClr val="bg1"/>
                </a:solidFill>
                <a:latin typeface="Alibaba PuHuiTi R" pitchFamily="18" charset="-122"/>
                <a:sym typeface="+mn-ea"/>
              </a:rPr>
              <a:t>。
</a:t>
            </a:r>
            <a:endParaRPr lang="en-US" altLang="zh-CN" sz="3200" dirty="0">
              <a:solidFill>
                <a:schemeClr val="bg1"/>
              </a:solidFill>
              <a:latin typeface="Alibaba PuHuiTi R" pitchFamily="18" charset="-122"/>
              <a:sym typeface="+mn-ea"/>
            </a:endParaRPr>
          </a:p>
          <a:p>
            <a:pPr>
              <a:buFont typeface="Arial" panose="020B0604020202090204" pitchFamily="34" charset="0"/>
            </a:pPr>
            <a:endParaRPr lang="en-US" altLang="zh-CN" sz="3200" dirty="0">
              <a:solidFill>
                <a:schemeClr val="bg1"/>
              </a:solidFill>
              <a:latin typeface="Alibaba PuHuiTi R" pitchFamily="18" charset="-122"/>
              <a:sym typeface="+mn-ea"/>
            </a:endParaRPr>
          </a:p>
          <a:p>
            <a:pPr>
              <a:buFont typeface="Arial" panose="020B0604020202090204" pitchFamily="34" charset="0"/>
            </a:pPr>
            <a:r>
              <a:rPr lang="zh-CN" altLang="en-US" sz="3200" dirty="0">
                <a:solidFill>
                  <a:schemeClr val="bg1"/>
                </a:solidFill>
                <a:latin typeface="Alibaba PuHuiTi R" pitchFamily="18" charset="-122"/>
                <a:sym typeface="+mn-ea"/>
              </a:rPr>
              <a:t>
</a:t>
            </a:r>
            <a:endParaRPr lang="zh-CN" altLang="en-US" sz="3200" i="1" dirty="0">
              <a:solidFill>
                <a:schemeClr val="accent1"/>
              </a:solidFill>
              <a:latin typeface="Alibaba PuHuiTi R" pitchFamily="18" charset="-122"/>
              <a:sym typeface="+mn-ea"/>
            </a:endParaRPr>
          </a:p>
        </p:txBody>
      </p:sp>
      <p:pic>
        <p:nvPicPr>
          <p:cNvPr id="2" name="图片 1"/>
          <p:cNvPicPr>
            <a:picLocks noChangeAspect="1"/>
          </p:cNvPicPr>
          <p:nvPr/>
        </p:nvPicPr>
        <p:blipFill>
          <a:blip r:embed="rId3"/>
          <a:stretch>
            <a:fillRect/>
          </a:stretch>
        </p:blipFill>
        <p:spPr>
          <a:xfrm>
            <a:off x="11095281" y="4465955"/>
            <a:ext cx="11114405" cy="1788160"/>
          </a:xfrm>
          <a:prstGeom prst="rect">
            <a:avLst/>
          </a:prstGeom>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Sentinel Error</a:t>
            </a:r>
          </a:p>
        </p:txBody>
      </p:sp>
      <p:sp>
        <p:nvSpPr>
          <p:cNvPr id="4" name="文本占位符 3"/>
          <p:cNvSpPr>
            <a:spLocks noGrp="1"/>
          </p:cNvSpPr>
          <p:nvPr>
            <p:ph type="body" sz="quarter" idx="11"/>
          </p:nvPr>
        </p:nvSpPr>
        <p:spPr>
          <a:xfrm>
            <a:off x="2462530" y="2731770"/>
            <a:ext cx="19457670" cy="10582275"/>
          </a:xfrm>
        </p:spPr>
        <p:txBody>
          <a:bodyPr anchor="t" anchorCtr="0">
            <a:noAutofit/>
          </a:bodyPr>
          <a:lstStyle/>
          <a:p>
            <a:r>
              <a:rPr lang="en-US" altLang="zh-CN" dirty="0">
                <a:solidFill>
                  <a:schemeClr val="bg1"/>
                </a:solidFill>
                <a:sym typeface="+mn-ea"/>
              </a:rPr>
              <a:t>Sentinel errors </a:t>
            </a:r>
            <a:r>
              <a:rPr lang="zh-TW" altLang="en-US" dirty="0">
                <a:solidFill>
                  <a:schemeClr val="bg1"/>
                </a:solidFill>
                <a:sym typeface="+mn-ea"/>
              </a:rPr>
              <a:t>成為你 </a:t>
            </a:r>
            <a:r>
              <a:rPr lang="en-US" altLang="zh-CN" dirty="0">
                <a:solidFill>
                  <a:schemeClr val="bg1"/>
                </a:solidFill>
                <a:sym typeface="+mn-ea"/>
              </a:rPr>
              <a:t>API </a:t>
            </a:r>
            <a:r>
              <a:rPr lang="zh-TW" altLang="en-US" dirty="0">
                <a:solidFill>
                  <a:schemeClr val="bg1"/>
                </a:solidFill>
                <a:sym typeface="+mn-ea"/>
              </a:rPr>
              <a:t>公共部分。</a:t>
            </a:r>
            <a:endParaRPr lang="en-US" altLang="zh-TW" dirty="0">
              <a:solidFill>
                <a:schemeClr val="bg1"/>
              </a:solidFill>
              <a:sym typeface="+mn-ea"/>
            </a:endParaRPr>
          </a:p>
          <a:p>
            <a:pPr marL="457200" indent="-457200">
              <a:buFontTx/>
              <a:buChar char="-"/>
            </a:pPr>
            <a:r>
              <a:rPr lang="zh-CN" altLang="en-US" sz="2800" dirty="0">
                <a:solidFill>
                  <a:schemeClr val="accent5">
                    <a:lumMod val="40000"/>
                    <a:lumOff val="60000"/>
                  </a:schemeClr>
                </a:solidFill>
                <a:ea typeface="蘋方-繁" panose="020B0400000000000000" pitchFamily="34" charset="-120"/>
              </a:rPr>
              <a:t>如果您的公共函数或方法返回一个特定值的错误，那么该值必须是公共的，当然要有文档记录，这会增加 </a:t>
            </a:r>
            <a:r>
              <a:rPr lang="en" altLang="zh-CN" sz="2800" dirty="0">
                <a:solidFill>
                  <a:schemeClr val="accent5">
                    <a:lumMod val="40000"/>
                    <a:lumOff val="60000"/>
                  </a:schemeClr>
                </a:solidFill>
                <a:ea typeface="蘋方-繁" panose="020B0400000000000000" pitchFamily="34" charset="-120"/>
              </a:rPr>
              <a:t>API </a:t>
            </a:r>
            <a:r>
              <a:rPr lang="zh-CN" altLang="en-US" sz="2800" dirty="0">
                <a:solidFill>
                  <a:schemeClr val="accent5">
                    <a:lumMod val="40000"/>
                    <a:lumOff val="60000"/>
                  </a:schemeClr>
                </a:solidFill>
                <a:ea typeface="蘋方-繁" panose="020B0400000000000000" pitchFamily="34" charset="-120"/>
              </a:rPr>
              <a:t>的表面积。</a:t>
            </a:r>
            <a:endParaRPr lang="en-US" altLang="zh-CN" sz="2800" dirty="0">
              <a:solidFill>
                <a:schemeClr val="accent5">
                  <a:lumMod val="40000"/>
                  <a:lumOff val="60000"/>
                </a:schemeClr>
              </a:solidFill>
              <a:ea typeface="蘋方-繁" panose="020B0400000000000000" pitchFamily="34" charset="-120"/>
            </a:endParaRPr>
          </a:p>
          <a:p>
            <a:pPr marL="457200" indent="-457200">
              <a:buFontTx/>
              <a:buChar char="-"/>
            </a:pPr>
            <a:r>
              <a:rPr lang="zh-CN" altLang="en-US" sz="2800" dirty="0">
                <a:solidFill>
                  <a:schemeClr val="accent5">
                    <a:lumMod val="40000"/>
                    <a:lumOff val="60000"/>
                  </a:schemeClr>
                </a:solidFill>
                <a:ea typeface="蘋方-繁" panose="020B0400000000000000" pitchFamily="34" charset="-120"/>
              </a:rPr>
              <a:t>如果 </a:t>
            </a:r>
            <a:r>
              <a:rPr lang="en" altLang="zh-CN" sz="2800" dirty="0">
                <a:solidFill>
                  <a:schemeClr val="accent5">
                    <a:lumMod val="40000"/>
                    <a:lumOff val="60000"/>
                  </a:schemeClr>
                </a:solidFill>
                <a:ea typeface="蘋方-繁" panose="020B0400000000000000" pitchFamily="34" charset="-120"/>
              </a:rPr>
              <a:t>API </a:t>
            </a:r>
            <a:r>
              <a:rPr lang="zh-CN" altLang="en-US" sz="2800" dirty="0">
                <a:solidFill>
                  <a:schemeClr val="accent5">
                    <a:lumMod val="40000"/>
                    <a:lumOff val="60000"/>
                  </a:schemeClr>
                </a:solidFill>
                <a:ea typeface="蘋方-繁" panose="020B0400000000000000" pitchFamily="34" charset="-120"/>
              </a:rPr>
              <a:t>定义了一个返回特定错误的 </a:t>
            </a:r>
            <a:r>
              <a:rPr lang="en" altLang="zh-CN" sz="2800" dirty="0">
                <a:solidFill>
                  <a:schemeClr val="accent5">
                    <a:lumMod val="40000"/>
                    <a:lumOff val="60000"/>
                  </a:schemeClr>
                </a:solidFill>
                <a:ea typeface="蘋方-繁" panose="020B0400000000000000" pitchFamily="34" charset="-120"/>
              </a:rPr>
              <a:t>interface</a:t>
            </a:r>
            <a:r>
              <a:rPr lang="zh-CN" altLang="en" sz="2800" dirty="0">
                <a:solidFill>
                  <a:schemeClr val="accent5">
                    <a:lumMod val="40000"/>
                    <a:lumOff val="60000"/>
                  </a:schemeClr>
                </a:solidFill>
                <a:ea typeface="蘋方-繁" panose="020B0400000000000000" pitchFamily="34" charset="-120"/>
              </a:rPr>
              <a:t>，</a:t>
            </a:r>
            <a:r>
              <a:rPr lang="zh-CN" altLang="en-US" sz="2800" dirty="0">
                <a:solidFill>
                  <a:schemeClr val="accent5">
                    <a:lumMod val="40000"/>
                    <a:lumOff val="60000"/>
                  </a:schemeClr>
                </a:solidFill>
                <a:ea typeface="蘋方-繁" panose="020B0400000000000000" pitchFamily="34" charset="-120"/>
              </a:rPr>
              <a:t>则该接口的所有实现都将被限制为仅返回该错误，即使它们可以提供更具描述性的错误。</a:t>
            </a:r>
            <a:endParaRPr lang="en-US" altLang="zh-CN" sz="2800" dirty="0">
              <a:solidFill>
                <a:schemeClr val="accent5">
                  <a:lumMod val="40000"/>
                  <a:lumOff val="60000"/>
                </a:schemeClr>
              </a:solidFill>
              <a:ea typeface="蘋方-繁" panose="020B0400000000000000" pitchFamily="34" charset="-120"/>
            </a:endParaRPr>
          </a:p>
          <a:p>
            <a:pPr marL="457200" indent="-457200">
              <a:buFontTx/>
              <a:buChar char="-"/>
            </a:pPr>
            <a:r>
              <a:rPr lang="zh-CN" altLang="en-US" sz="2800" dirty="0">
                <a:solidFill>
                  <a:schemeClr val="accent5">
                    <a:lumMod val="40000"/>
                    <a:lumOff val="60000"/>
                  </a:schemeClr>
                </a:solidFill>
                <a:ea typeface="蘋方-繁" panose="020B0400000000000000" pitchFamily="34" charset="-120"/>
              </a:rPr>
              <a:t>比如 </a:t>
            </a:r>
            <a:r>
              <a:rPr lang="en" altLang="zh-CN" sz="2800" dirty="0" err="1">
                <a:solidFill>
                  <a:schemeClr val="accent5">
                    <a:lumMod val="40000"/>
                    <a:lumOff val="60000"/>
                  </a:schemeClr>
                </a:solidFill>
                <a:ea typeface="蘋方-繁" panose="020B0400000000000000" pitchFamily="34" charset="-120"/>
              </a:rPr>
              <a:t>i</a:t>
            </a:r>
            <a:r>
              <a:rPr lang="en" altLang="zh-CN" sz="2800" dirty="0" err="1">
                <a:solidFill>
                  <a:schemeClr val="accent2"/>
                </a:solidFill>
                <a:ea typeface="蘋方-繁" panose="020B0400000000000000" pitchFamily="34" charset="-120"/>
              </a:rPr>
              <a:t>o.Reader</a:t>
            </a:r>
            <a:r>
              <a:rPr lang="zh-CN" altLang="en" sz="2800" dirty="0">
                <a:solidFill>
                  <a:schemeClr val="accent5">
                    <a:lumMod val="40000"/>
                    <a:lumOff val="60000"/>
                  </a:schemeClr>
                </a:solidFill>
                <a:ea typeface="蘋方-繁" panose="020B0400000000000000" pitchFamily="34" charset="-120"/>
              </a:rPr>
              <a:t>。</a:t>
            </a:r>
            <a:r>
              <a:rPr lang="zh-CN" altLang="en-US" sz="2800" dirty="0">
                <a:solidFill>
                  <a:schemeClr val="accent5">
                    <a:lumMod val="40000"/>
                    <a:lumOff val="60000"/>
                  </a:schemeClr>
                </a:solidFill>
                <a:ea typeface="蘋方-繁" panose="020B0400000000000000" pitchFamily="34" charset="-120"/>
              </a:rPr>
              <a:t>像 </a:t>
            </a:r>
            <a:r>
              <a:rPr lang="en" altLang="zh-CN" sz="2800" dirty="0" err="1">
                <a:solidFill>
                  <a:schemeClr val="accent2"/>
                </a:solidFill>
                <a:ea typeface="蘋方-繁" panose="020B0400000000000000" pitchFamily="34" charset="-120"/>
              </a:rPr>
              <a:t>io.Copy</a:t>
            </a:r>
            <a:r>
              <a:rPr lang="en" altLang="zh-CN" sz="2800" dirty="0">
                <a:solidFill>
                  <a:schemeClr val="accent2"/>
                </a:solidFill>
                <a:ea typeface="蘋方-繁" panose="020B0400000000000000" pitchFamily="34" charset="-120"/>
              </a:rPr>
              <a:t> </a:t>
            </a:r>
            <a:r>
              <a:rPr lang="zh-CN" altLang="en-US" sz="2800" dirty="0">
                <a:solidFill>
                  <a:schemeClr val="accent5">
                    <a:lumMod val="40000"/>
                    <a:lumOff val="60000"/>
                  </a:schemeClr>
                </a:solidFill>
                <a:ea typeface="蘋方-繁" panose="020B0400000000000000" pitchFamily="34" charset="-120"/>
              </a:rPr>
              <a:t>这类函数需要 </a:t>
            </a:r>
            <a:r>
              <a:rPr lang="en" altLang="zh-CN" sz="2800" dirty="0">
                <a:solidFill>
                  <a:schemeClr val="accent5">
                    <a:lumMod val="40000"/>
                    <a:lumOff val="60000"/>
                  </a:schemeClr>
                </a:solidFill>
                <a:ea typeface="蘋方-繁" panose="020B0400000000000000" pitchFamily="34" charset="-120"/>
              </a:rPr>
              <a:t>reader </a:t>
            </a:r>
            <a:r>
              <a:rPr lang="zh-CN" altLang="en-US" sz="2800" dirty="0">
                <a:solidFill>
                  <a:schemeClr val="accent5">
                    <a:lumMod val="40000"/>
                    <a:lumOff val="60000"/>
                  </a:schemeClr>
                </a:solidFill>
                <a:ea typeface="蘋方-繁" panose="020B0400000000000000" pitchFamily="34" charset="-120"/>
              </a:rPr>
              <a:t>的实现者比如返回 </a:t>
            </a:r>
            <a:r>
              <a:rPr lang="en" altLang="zh-CN" sz="2800" dirty="0" err="1">
                <a:solidFill>
                  <a:schemeClr val="accent2"/>
                </a:solidFill>
                <a:ea typeface="蘋方-繁" panose="020B0400000000000000" pitchFamily="34" charset="-120"/>
              </a:rPr>
              <a:t>io.EOF</a:t>
            </a:r>
            <a:r>
              <a:rPr lang="en" altLang="zh-CN" sz="2800" dirty="0">
                <a:solidFill>
                  <a:schemeClr val="accent2"/>
                </a:solidFill>
                <a:ea typeface="蘋方-繁" panose="020B0400000000000000" pitchFamily="34" charset="-120"/>
              </a:rPr>
              <a:t> </a:t>
            </a:r>
            <a:r>
              <a:rPr lang="zh-CN" altLang="en-US" sz="2800" dirty="0">
                <a:solidFill>
                  <a:schemeClr val="accent5">
                    <a:lumMod val="40000"/>
                    <a:lumOff val="60000"/>
                  </a:schemeClr>
                </a:solidFill>
                <a:ea typeface="蘋方-繁" panose="020B0400000000000000" pitchFamily="34" charset="-120"/>
              </a:rPr>
              <a:t>来告诉调用者没有更多数据了，但这又不是错误。</a:t>
            </a:r>
            <a:endParaRPr lang="en-US" altLang="zh-CN" sz="2800" dirty="0">
              <a:solidFill>
                <a:schemeClr val="bg1"/>
              </a:solidFill>
              <a:ea typeface="蘋方-繁" panose="020B0400000000000000" pitchFamily="34" charset="-120"/>
              <a:sym typeface="+mn-ea"/>
            </a:endParaRPr>
          </a:p>
          <a:p>
            <a:r>
              <a:rPr lang="en-US" altLang="zh-CN" dirty="0">
                <a:solidFill>
                  <a:schemeClr val="bg1"/>
                </a:solidFill>
                <a:sym typeface="+mn-ea"/>
              </a:rPr>
              <a:t>Sentinel errors </a:t>
            </a:r>
            <a:r>
              <a:rPr lang="zh-TW" altLang="en-US" dirty="0">
                <a:solidFill>
                  <a:schemeClr val="bg1"/>
                </a:solidFill>
                <a:sym typeface="+mn-ea"/>
              </a:rPr>
              <a:t>在兩個 </a:t>
            </a:r>
            <a:r>
              <a:rPr lang="en-US" altLang="zh-TW" dirty="0">
                <a:solidFill>
                  <a:schemeClr val="bg1"/>
                </a:solidFill>
                <a:sym typeface="+mn-ea"/>
              </a:rPr>
              <a:t>Package</a:t>
            </a:r>
            <a:r>
              <a:rPr lang="zh-TW" altLang="en-US" dirty="0">
                <a:solidFill>
                  <a:schemeClr val="bg1"/>
                </a:solidFill>
                <a:sym typeface="+mn-ea"/>
              </a:rPr>
              <a:t> 之間創建了依賴。</a:t>
            </a:r>
            <a:endParaRPr lang="zh-CN" altLang="en-US" dirty="0">
              <a:ea typeface="蘋方-繁" panose="020B0400000000000000" pitchFamily="34" charset="-120"/>
            </a:endParaRPr>
          </a:p>
          <a:p>
            <a:pPr marL="457200" indent="-457200">
              <a:buFontTx/>
              <a:buChar char="-"/>
            </a:pPr>
            <a:r>
              <a:rPr lang="zh-CN" altLang="en-US" sz="2800" dirty="0">
                <a:solidFill>
                  <a:schemeClr val="accent5">
                    <a:lumMod val="40000"/>
                    <a:lumOff val="60000"/>
                  </a:schemeClr>
                </a:solidFill>
                <a:ea typeface="蘋方-繁" panose="020B0400000000000000" pitchFamily="34" charset="-120"/>
              </a:rPr>
              <a:t>检查错误是否等于 </a:t>
            </a:r>
            <a:r>
              <a:rPr lang="en" altLang="zh-CN" sz="2800" dirty="0" err="1">
                <a:solidFill>
                  <a:schemeClr val="accent5">
                    <a:lumMod val="40000"/>
                    <a:lumOff val="60000"/>
                  </a:schemeClr>
                </a:solidFill>
                <a:ea typeface="蘋方-繁" panose="020B0400000000000000" pitchFamily="34" charset="-120"/>
              </a:rPr>
              <a:t>io.EOF</a:t>
            </a:r>
            <a:r>
              <a:rPr lang="zh-CN" altLang="en" sz="2800" dirty="0">
                <a:solidFill>
                  <a:schemeClr val="accent5">
                    <a:lumMod val="40000"/>
                    <a:lumOff val="60000"/>
                  </a:schemeClr>
                </a:solidFill>
                <a:ea typeface="蘋方-繁" panose="020B0400000000000000" pitchFamily="34" charset="-120"/>
              </a:rPr>
              <a:t>，</a:t>
            </a:r>
            <a:r>
              <a:rPr lang="zh-CN" altLang="en-US" sz="2800" dirty="0">
                <a:solidFill>
                  <a:schemeClr val="accent5">
                    <a:lumMod val="40000"/>
                    <a:lumOff val="60000"/>
                  </a:schemeClr>
                </a:solidFill>
                <a:ea typeface="蘋方-繁" panose="020B0400000000000000" pitchFamily="34" charset="-120"/>
              </a:rPr>
              <a:t>您的代码必须导入 </a:t>
            </a:r>
            <a:r>
              <a:rPr lang="en" altLang="zh-CN" sz="2800" dirty="0">
                <a:solidFill>
                  <a:schemeClr val="accent5">
                    <a:lumMod val="40000"/>
                    <a:lumOff val="60000"/>
                  </a:schemeClr>
                </a:solidFill>
                <a:ea typeface="蘋方-繁" panose="020B0400000000000000" pitchFamily="34" charset="-120"/>
              </a:rPr>
              <a:t>io </a:t>
            </a:r>
            <a:r>
              <a:rPr lang="zh-CN" altLang="en-US" sz="2800" dirty="0">
                <a:solidFill>
                  <a:schemeClr val="accent5">
                    <a:lumMod val="40000"/>
                    <a:lumOff val="60000"/>
                  </a:schemeClr>
                </a:solidFill>
                <a:ea typeface="蘋方-繁" panose="020B0400000000000000" pitchFamily="34" charset="-120"/>
              </a:rPr>
              <a:t>包。</a:t>
            </a:r>
            <a:endParaRPr lang="en-US" altLang="zh-CN" sz="2800" dirty="0">
              <a:solidFill>
                <a:schemeClr val="accent5">
                  <a:lumMod val="40000"/>
                  <a:lumOff val="60000"/>
                </a:schemeClr>
              </a:solidFill>
              <a:ea typeface="蘋方-繁" panose="020B0400000000000000" pitchFamily="34" charset="-120"/>
            </a:endParaRPr>
          </a:p>
          <a:p>
            <a:pPr marL="457200" indent="-457200">
              <a:buFontTx/>
              <a:buChar char="-"/>
            </a:pPr>
            <a:r>
              <a:rPr lang="zh-CN" altLang="en-US" sz="2800" dirty="0">
                <a:solidFill>
                  <a:schemeClr val="accent5">
                    <a:lumMod val="40000"/>
                    <a:lumOff val="60000"/>
                  </a:schemeClr>
                </a:solidFill>
                <a:ea typeface="蘋方-繁" panose="020B0400000000000000" pitchFamily="34" charset="-120"/>
              </a:rPr>
              <a:t>当项目中的许多包导出错误值时，存在耦合，项目中的其他包必须导入这些错误值才能检查特定的错误条件（</a:t>
            </a:r>
            <a:r>
              <a:rPr lang="en" altLang="zh-CN" sz="2800" dirty="0">
                <a:solidFill>
                  <a:schemeClr val="accent5">
                    <a:lumMod val="40000"/>
                    <a:lumOff val="60000"/>
                  </a:schemeClr>
                </a:solidFill>
                <a:ea typeface="蘋方-繁" panose="020B0400000000000000" pitchFamily="34" charset="-120"/>
              </a:rPr>
              <a:t>in the form of an import loop</a:t>
            </a:r>
            <a:r>
              <a:rPr lang="zh-CN" altLang="en" sz="2800" dirty="0">
                <a:solidFill>
                  <a:schemeClr val="accent5">
                    <a:lumMod val="40000"/>
                    <a:lumOff val="60000"/>
                  </a:schemeClr>
                </a:solidFill>
                <a:ea typeface="蘋方-繁" panose="020B0400000000000000" pitchFamily="34" charset="-120"/>
              </a:rPr>
              <a:t>）。</a:t>
            </a:r>
            <a:endParaRPr lang="en-US" altLang="zh-CN" sz="2800" dirty="0">
              <a:solidFill>
                <a:schemeClr val="accent5">
                  <a:lumMod val="40000"/>
                  <a:lumOff val="60000"/>
                </a:schemeClr>
              </a:solidFill>
              <a:ea typeface="蘋方-繁" panose="020B0400000000000000" pitchFamily="34" charset="-120"/>
            </a:endParaRPr>
          </a:p>
          <a:p>
            <a:r>
              <a:rPr lang="zh-CN" altLang="en-US" dirty="0">
                <a:solidFill>
                  <a:schemeClr val="bg1"/>
                </a:solidFill>
              </a:rPr>
              <a:t>結論</a:t>
            </a:r>
            <a:endParaRPr lang="en-US" altLang="zh-CN" dirty="0">
              <a:solidFill>
                <a:schemeClr val="bg1"/>
              </a:solidFill>
            </a:endParaRPr>
          </a:p>
          <a:p>
            <a:pPr marL="457200" indent="-457200">
              <a:buFontTx/>
              <a:buChar char="-"/>
            </a:pPr>
            <a:r>
              <a:rPr lang="zh-CN" altLang="en-US" sz="2800" dirty="0">
                <a:solidFill>
                  <a:schemeClr val="bg1"/>
                </a:solidFill>
                <a:latin typeface="Alibaba PuHuiTi R" pitchFamily="18" charset="-122"/>
                <a:sym typeface="+mn-ea"/>
              </a:rPr>
              <a:t>不靈活</a:t>
            </a:r>
            <a:r>
              <a:rPr lang="zh-TW" altLang="en-US" sz="2800" dirty="0">
                <a:solidFill>
                  <a:schemeClr val="bg1"/>
                </a:solidFill>
                <a:latin typeface="Alibaba PuHuiTi R" pitchFamily="18" charset="-122"/>
                <a:sym typeface="+mn-ea"/>
              </a:rPr>
              <a:t>：</a:t>
            </a:r>
            <a:r>
              <a:rPr lang="zh-CN" altLang="en-US" sz="2800" dirty="0">
                <a:solidFill>
                  <a:schemeClr val="bg1"/>
                </a:solidFill>
                <a:latin typeface="Alibaba PuHuiTi R" pitchFamily="18" charset="-122"/>
                <a:sym typeface="+mn-ea"/>
              </a:rPr>
              <a:t>因為調用方必須使用</a:t>
            </a:r>
            <a:r>
              <a:rPr lang="zh-CN" altLang="en-US" sz="2800" dirty="0">
                <a:solidFill>
                  <a:schemeClr val="accent2"/>
                </a:solidFill>
                <a:latin typeface="Alibaba PuHuiTi R" pitchFamily="18" charset="-122"/>
                <a:sym typeface="+mn-ea"/>
              </a:rPr>
              <a:t> </a:t>
            </a:r>
            <a:r>
              <a:rPr lang="en-US" altLang="zh-CN" sz="2800" dirty="0">
                <a:solidFill>
                  <a:schemeClr val="accent2"/>
                </a:solidFill>
                <a:latin typeface="Alibaba PuHuiTi R" pitchFamily="18" charset="-122"/>
                <a:sym typeface="+mn-ea"/>
              </a:rPr>
              <a:t>== </a:t>
            </a:r>
            <a:r>
              <a:rPr lang="zh-CN" altLang="en-US" sz="2800" dirty="0">
                <a:solidFill>
                  <a:schemeClr val="bg1"/>
                </a:solidFill>
                <a:latin typeface="Alibaba PuHuiTi R" pitchFamily="18" charset="-122"/>
                <a:sym typeface="+mn-ea"/>
              </a:rPr>
              <a:t>將結果與預先聲明的值進行比較。 當您想要提供更多的上下文時，這就出現了一個問題，因為返回一個不同的錯誤將破壞相等性檢查。
</a:t>
            </a:r>
            <a:r>
              <a:rPr lang="zh-TW" altLang="en-US" sz="2800" dirty="0">
                <a:solidFill>
                  <a:schemeClr val="bg1"/>
                </a:solidFill>
                <a:latin typeface="Alibaba PuHuiTi R" pitchFamily="18" charset="-122"/>
                <a:sym typeface="+mn-ea"/>
              </a:rPr>
              <a:t>用</a:t>
            </a:r>
            <a:r>
              <a:rPr lang="en" altLang="zh-CN" sz="2800" dirty="0" err="1">
                <a:solidFill>
                  <a:schemeClr val="accent2"/>
                </a:solidFill>
                <a:latin typeface="Alibaba PuHuiTi R" pitchFamily="18" charset="-122"/>
                <a:sym typeface="+mn-ea"/>
              </a:rPr>
              <a:t>fmt</a:t>
            </a:r>
            <a:r>
              <a:rPr lang="en" altLang="zh-CN" sz="2800" dirty="0">
                <a:solidFill>
                  <a:schemeClr val="accent2"/>
                </a:solidFill>
                <a:latin typeface="Alibaba PuHuiTi R" pitchFamily="18" charset="-122"/>
                <a:sym typeface="+mn-ea"/>
              </a:rPr>
              <a:t>. </a:t>
            </a:r>
            <a:r>
              <a:rPr lang="en" altLang="zh-CN" sz="2800" dirty="0" err="1">
                <a:solidFill>
                  <a:schemeClr val="accent2"/>
                </a:solidFill>
                <a:latin typeface="Alibaba PuHuiTi R" pitchFamily="18" charset="-122"/>
                <a:sym typeface="+mn-ea"/>
              </a:rPr>
              <a:t>Errorf</a:t>
            </a:r>
            <a:r>
              <a:rPr lang="en" altLang="zh-CN" sz="2800" dirty="0">
                <a:solidFill>
                  <a:schemeClr val="accent2"/>
                </a:solidFill>
                <a:latin typeface="Alibaba PuHuiTi R" pitchFamily="18" charset="-122"/>
                <a:sym typeface="+mn-ea"/>
              </a:rPr>
              <a:t> </a:t>
            </a:r>
            <a:r>
              <a:rPr lang="zh-CN" altLang="en-US" sz="2800" dirty="0">
                <a:solidFill>
                  <a:schemeClr val="bg1"/>
                </a:solidFill>
                <a:latin typeface="Alibaba PuHuiTi R" pitchFamily="18" charset="-122"/>
                <a:sym typeface="+mn-ea"/>
              </a:rPr>
              <a:t>附帶上下文</a:t>
            </a:r>
            <a:r>
              <a:rPr lang="zh-TW" altLang="en-US" sz="2800" dirty="0">
                <a:solidFill>
                  <a:schemeClr val="bg1"/>
                </a:solidFill>
                <a:latin typeface="Alibaba PuHuiTi R" pitchFamily="18" charset="-122"/>
                <a:sym typeface="+mn-ea"/>
              </a:rPr>
              <a:t>： </a:t>
            </a:r>
            <a:r>
              <a:rPr lang="zh-CN" altLang="en-US" sz="2800" dirty="0">
                <a:solidFill>
                  <a:schemeClr val="bg1"/>
                </a:solidFill>
                <a:latin typeface="Alibaba PuHuiTi R" pitchFamily="18" charset="-122"/>
                <a:sym typeface="+mn-ea"/>
              </a:rPr>
              <a:t>調用者將被迫查看 </a:t>
            </a:r>
            <a:r>
              <a:rPr lang="en" altLang="zh-CN" sz="2800" dirty="0">
                <a:solidFill>
                  <a:schemeClr val="accent2"/>
                </a:solidFill>
                <a:latin typeface="Alibaba PuHuiTi R" pitchFamily="18" charset="-122"/>
                <a:sym typeface="+mn-ea"/>
              </a:rPr>
              <a:t>error. Error</a:t>
            </a:r>
            <a:r>
              <a:rPr lang="zh-CN" altLang="en" sz="2800" dirty="0">
                <a:solidFill>
                  <a:schemeClr val="accent2"/>
                </a:solidFill>
                <a:latin typeface="Alibaba PuHuiTi R" pitchFamily="18" charset="-122"/>
                <a:sym typeface="+mn-ea"/>
              </a:rPr>
              <a:t>（） </a:t>
            </a:r>
            <a:r>
              <a:rPr lang="zh-CN" altLang="en-US" sz="2800" dirty="0">
                <a:solidFill>
                  <a:schemeClr val="bg1"/>
                </a:solidFill>
                <a:latin typeface="Alibaba PuHuiTi R" pitchFamily="18" charset="-122"/>
                <a:sym typeface="+mn-ea"/>
              </a:rPr>
              <a:t>方法的輸出，以查看它是否與特定的字串匹配。</a:t>
            </a:r>
            <a:endParaRPr lang="en-US" altLang="zh-CN" sz="2800" dirty="0">
              <a:solidFill>
                <a:schemeClr val="bg1"/>
              </a:solidFill>
              <a:latin typeface="Alibaba PuHuiTi R" pitchFamily="18" charset="-122"/>
              <a:sym typeface="+mn-ea"/>
            </a:endParaRPr>
          </a:p>
          <a:p>
            <a:pPr marL="457200" indent="-457200">
              <a:buFontTx/>
              <a:buChar char="-"/>
            </a:pPr>
            <a:r>
              <a:rPr lang="zh-CN" altLang="en-US" sz="2800" dirty="0">
                <a:solidFill>
                  <a:schemeClr val="accent5">
                    <a:lumMod val="40000"/>
                    <a:lumOff val="60000"/>
                  </a:schemeClr>
                </a:solidFill>
                <a:latin typeface="Alibaba PuHuiTi R" pitchFamily="18" charset="-122"/>
                <a:sym typeface="+mn-ea"/>
              </a:rPr>
              <a:t>不應該依賴檢測 </a:t>
            </a:r>
            <a:r>
              <a:rPr lang="en" altLang="zh-CN" sz="2800" dirty="0">
                <a:solidFill>
                  <a:schemeClr val="accent5">
                    <a:lumMod val="40000"/>
                    <a:lumOff val="60000"/>
                  </a:schemeClr>
                </a:solidFill>
                <a:latin typeface="Alibaba PuHuiTi R" pitchFamily="18" charset="-122"/>
                <a:sym typeface="+mn-ea"/>
              </a:rPr>
              <a:t>error. Error </a:t>
            </a:r>
            <a:r>
              <a:rPr lang="zh-CN" altLang="en-US" sz="2800" dirty="0">
                <a:solidFill>
                  <a:schemeClr val="accent5">
                    <a:lumMod val="40000"/>
                    <a:lumOff val="60000"/>
                  </a:schemeClr>
                </a:solidFill>
                <a:latin typeface="Alibaba PuHuiTi R" pitchFamily="18" charset="-122"/>
                <a:sym typeface="+mn-ea"/>
              </a:rPr>
              <a:t>的輸出，這個輸出的字串用於記錄日誌、輸出到 </a:t>
            </a:r>
            <a:r>
              <a:rPr lang="en" altLang="zh-CN" sz="2800" dirty="0" err="1">
                <a:solidFill>
                  <a:schemeClr val="accent5">
                    <a:lumMod val="40000"/>
                    <a:lumOff val="60000"/>
                  </a:schemeClr>
                </a:solidFill>
                <a:latin typeface="Alibaba PuHuiTi R" pitchFamily="18" charset="-122"/>
                <a:sym typeface="+mn-ea"/>
              </a:rPr>
              <a:t>stdout</a:t>
            </a:r>
            <a:r>
              <a:rPr lang="en" altLang="zh-CN" sz="2800" dirty="0">
                <a:solidFill>
                  <a:schemeClr val="accent5">
                    <a:lumMod val="40000"/>
                    <a:lumOff val="60000"/>
                  </a:schemeClr>
                </a:solidFill>
                <a:latin typeface="Alibaba PuHuiTi R" pitchFamily="18" charset="-122"/>
                <a:sym typeface="+mn-ea"/>
              </a:rPr>
              <a:t> </a:t>
            </a:r>
            <a:r>
              <a:rPr lang="zh-CN" altLang="en-US" sz="2800" dirty="0">
                <a:solidFill>
                  <a:schemeClr val="accent5">
                    <a:lumMod val="40000"/>
                    <a:lumOff val="60000"/>
                  </a:schemeClr>
                </a:solidFill>
                <a:latin typeface="Alibaba PuHuiTi R" pitchFamily="18" charset="-122"/>
                <a:sym typeface="+mn-ea"/>
              </a:rPr>
              <a:t>等。</a:t>
            </a:r>
            <a:endParaRPr lang="en-US" altLang="zh-CN" sz="2800" dirty="0">
              <a:solidFill>
                <a:schemeClr val="accent5">
                  <a:lumMod val="40000"/>
                  <a:lumOff val="60000"/>
                </a:schemeClr>
              </a:solidFill>
              <a:ea typeface="蘋方-繁" panose="020B0400000000000000" pitchFamily="34" charset="-12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a:xfrm>
            <a:off x="2462530" y="2731770"/>
            <a:ext cx="19457670" cy="10582275"/>
          </a:xfrm>
        </p:spPr>
        <p:txBody>
          <a:bodyPr anchor="t" anchorCtr="0">
            <a:noAutofit/>
          </a:bodyPr>
          <a:lstStyle/>
          <a:p>
            <a:pPr>
              <a:buFont typeface="Arial" panose="020B0604020202090204" pitchFamily="34" charset="0"/>
            </a:pPr>
            <a:r>
              <a:rPr lang="en-US" altLang="zh-CN" dirty="0">
                <a:solidFill>
                  <a:schemeClr val="bg1"/>
                </a:solidFill>
                <a:sym typeface="+mn-ea"/>
              </a:rPr>
              <a:t>Error type</a:t>
            </a:r>
            <a:r>
              <a:rPr lang="zh-TW" altLang="en-US" dirty="0">
                <a:solidFill>
                  <a:schemeClr val="bg1"/>
                </a:solidFill>
                <a:sym typeface="+mn-ea"/>
              </a:rPr>
              <a:t>是實現了 </a:t>
            </a:r>
            <a:r>
              <a:rPr lang="en-US" altLang="zh-CN" dirty="0">
                <a:solidFill>
                  <a:schemeClr val="bg1"/>
                </a:solidFill>
                <a:sym typeface="+mn-ea"/>
              </a:rPr>
              <a:t>error </a:t>
            </a:r>
            <a:r>
              <a:rPr lang="zh-TW" altLang="en-US" dirty="0">
                <a:solidFill>
                  <a:schemeClr val="bg1"/>
                </a:solidFill>
                <a:sym typeface="+mn-ea"/>
              </a:rPr>
              <a:t>介面的自定義類型。 例如 </a:t>
            </a:r>
            <a:r>
              <a:rPr lang="en-US" altLang="zh-CN" dirty="0" err="1">
                <a:solidFill>
                  <a:schemeClr val="bg1"/>
                </a:solidFill>
                <a:sym typeface="+mn-ea"/>
              </a:rPr>
              <a:t>MyError</a:t>
            </a:r>
            <a:r>
              <a:rPr lang="en-US" altLang="zh-CN" dirty="0">
                <a:solidFill>
                  <a:schemeClr val="bg1"/>
                </a:solidFill>
                <a:sym typeface="+mn-ea"/>
              </a:rPr>
              <a:t> </a:t>
            </a:r>
            <a:r>
              <a:rPr lang="zh-TW" altLang="en-US" dirty="0">
                <a:solidFill>
                  <a:schemeClr val="bg1"/>
                </a:solidFill>
                <a:sym typeface="+mn-ea"/>
              </a:rPr>
              <a:t>類型記錄了檔和行號以展示發生了什麼。
</a:t>
            </a:r>
            <a:endParaRPr lang="en-US" altLang="zh-TW"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en-US" altLang="zh-CN" dirty="0">
              <a:solidFill>
                <a:schemeClr val="bg1"/>
              </a:solidFill>
              <a:sym typeface="+mn-ea"/>
            </a:endParaRPr>
          </a:p>
          <a:p>
            <a:pPr>
              <a:buFont typeface="Arial" panose="020B0604020202090204" pitchFamily="34" charset="0"/>
            </a:pPr>
            <a:endParaRPr lang="zh-CN" altLang="en-US"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sz="3600" i="1" dirty="0">
              <a:solidFill>
                <a:schemeClr val="bg1"/>
              </a:solidFill>
              <a:sym typeface="+mn-ea"/>
            </a:endParaRPr>
          </a:p>
          <a:p>
            <a:pPr>
              <a:buFont typeface="Arial" panose="020B0604020202090204" pitchFamily="34" charset="0"/>
            </a:pPr>
            <a:endParaRPr lang="zh-CN" altLang="en-US" dirty="0">
              <a:solidFill>
                <a:schemeClr val="bg1"/>
              </a:solidFill>
              <a:sym typeface="+mn-ea"/>
            </a:endParaRPr>
          </a:p>
        </p:txBody>
      </p:sp>
      <p:sp>
        <p:nvSpPr>
          <p:cNvPr id="6" name="标题 5"/>
          <p:cNvSpPr>
            <a:spLocks noGrp="1"/>
          </p:cNvSpPr>
          <p:nvPr>
            <p:ph type="title"/>
          </p:nvPr>
        </p:nvSpPr>
        <p:spPr/>
        <p:txBody>
          <a:bodyPr/>
          <a:lstStyle/>
          <a:p>
            <a:r>
              <a:rPr kumimoji="1" lang="en-US" altLang="zh-CN"/>
              <a:t>Error types</a:t>
            </a:r>
          </a:p>
        </p:txBody>
      </p:sp>
      <p:pic>
        <p:nvPicPr>
          <p:cNvPr id="2" name="图片 1"/>
          <p:cNvPicPr>
            <a:picLocks noChangeAspect="1"/>
          </p:cNvPicPr>
          <p:nvPr/>
        </p:nvPicPr>
        <p:blipFill>
          <a:blip r:embed="rId3"/>
          <a:stretch>
            <a:fillRect/>
          </a:stretch>
        </p:blipFill>
        <p:spPr>
          <a:xfrm>
            <a:off x="4655820" y="4271010"/>
            <a:ext cx="13693140" cy="7090771"/>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a:t>Error types</a:t>
            </a:r>
          </a:p>
        </p:txBody>
      </p:sp>
      <p:pic>
        <p:nvPicPr>
          <p:cNvPr id="3" name="图片 2"/>
          <p:cNvPicPr>
            <a:picLocks noChangeAspect="1"/>
          </p:cNvPicPr>
          <p:nvPr/>
        </p:nvPicPr>
        <p:blipFill>
          <a:blip r:embed="rId3"/>
          <a:stretch>
            <a:fillRect/>
          </a:stretch>
        </p:blipFill>
        <p:spPr>
          <a:xfrm>
            <a:off x="4081853" y="4061430"/>
            <a:ext cx="16219023" cy="6922800"/>
          </a:xfrm>
          <a:prstGeom prst="rect">
            <a:avLst/>
          </a:prstGeom>
        </p:spPr>
      </p:pic>
      <p:sp>
        <p:nvSpPr>
          <p:cNvPr id="5" name="文本占位符 4"/>
          <p:cNvSpPr>
            <a:spLocks noGrp="1"/>
          </p:cNvSpPr>
          <p:nvPr>
            <p:ph type="body" sz="quarter" idx="11"/>
          </p:nvPr>
        </p:nvSpPr>
        <p:spPr>
          <a:xfrm>
            <a:off x="2462530" y="2731770"/>
            <a:ext cx="19457670" cy="10582275"/>
          </a:xfrm>
        </p:spPr>
        <p:txBody>
          <a:bodyPr anchor="t" anchorCtr="0">
            <a:noAutofit/>
          </a:bodyPr>
          <a:lstStyle/>
          <a:p>
            <a:r>
              <a:rPr lang="zh-CN" altLang="en-US" sz="3600" dirty="0">
                <a:solidFill>
                  <a:schemeClr val="bg1"/>
                </a:solidFill>
                <a:sym typeface="+mn-ea"/>
              </a:rPr>
              <a:t>因為 </a:t>
            </a:r>
            <a:r>
              <a:rPr lang="en" altLang="zh-CN" sz="3600" dirty="0" err="1">
                <a:solidFill>
                  <a:schemeClr val="bg1"/>
                </a:solidFill>
                <a:sym typeface="+mn-ea"/>
              </a:rPr>
              <a:t>MyError</a:t>
            </a:r>
            <a:r>
              <a:rPr lang="en" altLang="zh-CN" sz="3600" dirty="0">
                <a:solidFill>
                  <a:schemeClr val="bg1"/>
                </a:solidFill>
                <a:sym typeface="+mn-ea"/>
              </a:rPr>
              <a:t> </a:t>
            </a:r>
            <a:r>
              <a:rPr lang="zh-CN" altLang="en-US" sz="3600" dirty="0">
                <a:solidFill>
                  <a:schemeClr val="bg1"/>
                </a:solidFill>
                <a:sym typeface="+mn-ea"/>
              </a:rPr>
              <a:t>是一個 </a:t>
            </a:r>
            <a:r>
              <a:rPr lang="en" altLang="zh-CN" sz="3600" dirty="0">
                <a:solidFill>
                  <a:schemeClr val="bg1"/>
                </a:solidFill>
                <a:sym typeface="+mn-ea"/>
              </a:rPr>
              <a:t>type</a:t>
            </a:r>
            <a:r>
              <a:rPr lang="zh-CN" altLang="en" sz="3600" dirty="0">
                <a:solidFill>
                  <a:schemeClr val="bg1"/>
                </a:solidFill>
                <a:sym typeface="+mn-ea"/>
              </a:rPr>
              <a:t>，</a:t>
            </a:r>
            <a:r>
              <a:rPr lang="zh-CN" altLang="en-US" sz="3600" dirty="0">
                <a:solidFill>
                  <a:schemeClr val="bg1"/>
                </a:solidFill>
                <a:sym typeface="+mn-ea"/>
              </a:rPr>
              <a:t>調用者可以使用斷言轉換成這個類型，來獲取更多的上下文資訊。 
</a:t>
            </a:r>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endParaRPr lang="en-US" altLang="zh-CN" sz="3600" dirty="0">
              <a:solidFill>
                <a:schemeClr val="bg1"/>
              </a:solidFill>
              <a:sym typeface="+mn-ea"/>
            </a:endParaRPr>
          </a:p>
          <a:p>
            <a:r>
              <a:rPr lang="zh-CN" altLang="en-US" dirty="0">
                <a:solidFill>
                  <a:schemeClr val="bg1"/>
                </a:solidFill>
                <a:sym typeface="+mn-ea"/>
              </a:rPr>
              <a:t>調用者要使用類型斷言和類型 </a:t>
            </a:r>
            <a:r>
              <a:rPr lang="en" altLang="zh-CN" dirty="0">
                <a:solidFill>
                  <a:schemeClr val="bg1"/>
                </a:solidFill>
                <a:sym typeface="+mn-ea"/>
              </a:rPr>
              <a:t>switch</a:t>
            </a:r>
            <a:r>
              <a:rPr lang="zh-CN" altLang="en" dirty="0">
                <a:solidFill>
                  <a:schemeClr val="bg1"/>
                </a:solidFill>
                <a:sym typeface="+mn-ea"/>
              </a:rPr>
              <a:t>，</a:t>
            </a:r>
            <a:r>
              <a:rPr lang="zh-CN" altLang="en-US" dirty="0">
                <a:solidFill>
                  <a:schemeClr val="bg1"/>
                </a:solidFill>
                <a:sym typeface="+mn-ea"/>
              </a:rPr>
              <a:t>就要讓自定義的 </a:t>
            </a:r>
            <a:r>
              <a:rPr lang="en" altLang="zh-CN" dirty="0">
                <a:solidFill>
                  <a:schemeClr val="bg1"/>
                </a:solidFill>
                <a:sym typeface="+mn-ea"/>
              </a:rPr>
              <a:t>error </a:t>
            </a:r>
            <a:r>
              <a:rPr lang="zh-CN" altLang="en-US" dirty="0">
                <a:solidFill>
                  <a:schemeClr val="bg1"/>
                </a:solidFill>
                <a:sym typeface="+mn-ea"/>
              </a:rPr>
              <a:t>變為 </a:t>
            </a:r>
            <a:r>
              <a:rPr lang="en" altLang="zh-CN" dirty="0">
                <a:solidFill>
                  <a:schemeClr val="accent2"/>
                </a:solidFill>
                <a:sym typeface="+mn-ea"/>
              </a:rPr>
              <a:t>public</a:t>
            </a:r>
            <a:r>
              <a:rPr lang="zh-CN" altLang="en" dirty="0">
                <a:solidFill>
                  <a:schemeClr val="bg1"/>
                </a:solidFill>
                <a:sym typeface="+mn-ea"/>
              </a:rPr>
              <a:t>。 </a:t>
            </a:r>
            <a:r>
              <a:rPr lang="zh-CN" altLang="en-US" dirty="0">
                <a:solidFill>
                  <a:schemeClr val="bg1"/>
                </a:solidFill>
                <a:sym typeface="+mn-ea"/>
              </a:rPr>
              <a:t>這種模型會導致和調用者產生強耦合</a:t>
            </a:r>
            <a:r>
              <a:rPr lang="zh-TW" altLang="en-US" dirty="0">
                <a:solidFill>
                  <a:schemeClr val="bg1"/>
                </a:solidFill>
                <a:sym typeface="+mn-ea"/>
              </a:rPr>
              <a:t>。</a:t>
            </a:r>
            <a:endParaRPr lang="zh-CN" altLang="en-US" dirty="0">
              <a:solidFill>
                <a:schemeClr val="bg1"/>
              </a:solidFill>
              <a:sym typeface="+mn-e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en-US" altLang="zh-CN" dirty="0"/>
              <a:t>Error types</a:t>
            </a:r>
          </a:p>
        </p:txBody>
      </p:sp>
      <p:pic>
        <p:nvPicPr>
          <p:cNvPr id="2" name="图片 1"/>
          <p:cNvPicPr>
            <a:picLocks noChangeAspect="1"/>
          </p:cNvPicPr>
          <p:nvPr/>
        </p:nvPicPr>
        <p:blipFill>
          <a:blip r:embed="rId3"/>
          <a:stretch>
            <a:fillRect/>
          </a:stretch>
        </p:blipFill>
        <p:spPr>
          <a:xfrm>
            <a:off x="5964555" y="5353685"/>
            <a:ext cx="12455525" cy="7148830"/>
          </a:xfrm>
          <a:prstGeom prst="rect">
            <a:avLst/>
          </a:prstGeom>
        </p:spPr>
      </p:pic>
      <p:sp>
        <p:nvSpPr>
          <p:cNvPr id="5" name="文本占位符 4"/>
          <p:cNvSpPr>
            <a:spLocks noGrp="1"/>
          </p:cNvSpPr>
          <p:nvPr>
            <p:ph type="body" sz="quarter" idx="11"/>
          </p:nvPr>
        </p:nvSpPr>
        <p:spPr>
          <a:xfrm>
            <a:off x="2462529" y="2710180"/>
            <a:ext cx="19950903" cy="10603865"/>
          </a:xfrm>
        </p:spPr>
        <p:txBody>
          <a:bodyPr anchor="t" anchorCtr="0">
            <a:noAutofit/>
          </a:bodyPr>
          <a:lstStyle/>
          <a:p>
            <a:pPr>
              <a:buFont typeface="Arial" panose="020B0604020202090204" pitchFamily="34" charset="0"/>
            </a:pPr>
            <a:r>
              <a:rPr lang="zh-TW" altLang="en-US" dirty="0">
                <a:solidFill>
                  <a:schemeClr val="bg1"/>
                </a:solidFill>
                <a:sym typeface="+mn-ea"/>
              </a:rPr>
              <a:t>與錯誤值相比，</a:t>
            </a:r>
            <a:r>
              <a:rPr lang="en-US" altLang="zh-TW" dirty="0">
                <a:solidFill>
                  <a:schemeClr val="accent2"/>
                </a:solidFill>
                <a:sym typeface="+mn-ea"/>
              </a:rPr>
              <a:t>Error Type </a:t>
            </a:r>
            <a:r>
              <a:rPr lang="zh-TW" altLang="en-US" dirty="0">
                <a:solidFill>
                  <a:schemeClr val="bg1"/>
                </a:solidFill>
                <a:sym typeface="+mn-ea"/>
              </a:rPr>
              <a:t>的一大改進是它們能夠包裝底層錯誤以提供更多上下文。
一個不錯的例子就是 </a:t>
            </a:r>
            <a:r>
              <a:rPr lang="en" dirty="0" err="1">
                <a:solidFill>
                  <a:schemeClr val="accent2"/>
                </a:solidFill>
                <a:sym typeface="+mn-ea"/>
              </a:rPr>
              <a:t>os</a:t>
            </a:r>
            <a:r>
              <a:rPr lang="en" dirty="0">
                <a:solidFill>
                  <a:schemeClr val="accent2"/>
                </a:solidFill>
                <a:sym typeface="+mn-ea"/>
              </a:rPr>
              <a:t>. </a:t>
            </a:r>
            <a:r>
              <a:rPr lang="en" dirty="0" err="1">
                <a:solidFill>
                  <a:schemeClr val="accent2"/>
                </a:solidFill>
                <a:sym typeface="+mn-ea"/>
              </a:rPr>
              <a:t>PathError</a:t>
            </a:r>
            <a:r>
              <a:rPr lang="en" dirty="0">
                <a:solidFill>
                  <a:schemeClr val="accent2"/>
                </a:solidFill>
                <a:sym typeface="+mn-ea"/>
              </a:rPr>
              <a:t> </a:t>
            </a:r>
            <a:r>
              <a:rPr lang="zh-TW" altLang="en-US" dirty="0">
                <a:solidFill>
                  <a:schemeClr val="bg1"/>
                </a:solidFill>
                <a:sym typeface="+mn-ea"/>
              </a:rPr>
              <a:t>它提供了底層執行了什麼操作、那個路徑出了什麼問題。
</a:t>
            </a:r>
            <a:endParaRPr lang="zh-CN" altLang="en-US" dirty="0">
              <a:solidFill>
                <a:schemeClr val="bg1"/>
              </a:solidFill>
              <a:sym typeface="+mn-ea"/>
            </a:endParaRPr>
          </a:p>
        </p:txBody>
      </p:sp>
    </p:spTree>
  </p:cSld>
  <p:clrMapOvr>
    <a:masterClrMapping/>
  </p:clrMapOvr>
  <p:transition spd="med"/>
</p:sld>
</file>

<file path=ppt/theme/theme1.xml><?xml version="1.0" encoding="utf-8"?>
<a:theme xmlns:a="http://schemas.openxmlformats.org/drawingml/2006/main" name="Whi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panose="02000503000000020004"/>
            <a:ea typeface="Helvetica Neue" panose="02000503000000020004"/>
            <a:cs typeface="Helvetica Neue" panose="02000503000000020004"/>
            <a:sym typeface="Helvetica Neue" panose="020005030000000200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1799</Words>
  <Application>Microsoft Macintosh PowerPoint</Application>
  <PresentationFormat>自訂</PresentationFormat>
  <Paragraphs>170</Paragraphs>
  <Slides>32</Slides>
  <Notes>27</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32</vt:i4>
      </vt:variant>
    </vt:vector>
  </HeadingPairs>
  <TitlesOfParts>
    <vt:vector size="41" baseType="lpstr">
      <vt:lpstr>Alibaba PuHuiTi R</vt:lpstr>
      <vt:lpstr>Arial</vt:lpstr>
      <vt:lpstr>Helvetica</vt:lpstr>
      <vt:lpstr>Helvetica Light</vt:lpstr>
      <vt:lpstr>Helvetica Neue</vt:lpstr>
      <vt:lpstr>Helvetica Neue Light</vt:lpstr>
      <vt:lpstr>Helvetica Oblique</vt:lpstr>
      <vt:lpstr>Wingdings</vt:lpstr>
      <vt:lpstr>White</vt:lpstr>
      <vt:lpstr>PowerPoint 簡報</vt:lpstr>
      <vt:lpstr>Error</vt:lpstr>
      <vt:lpstr>Error</vt:lpstr>
      <vt:lpstr>PowerPoint 簡報</vt:lpstr>
      <vt:lpstr>Sentinel Error</vt:lpstr>
      <vt:lpstr>Sentinel Error</vt:lpstr>
      <vt:lpstr>Error types</vt:lpstr>
      <vt:lpstr>Error types</vt:lpstr>
      <vt:lpstr>Error types</vt:lpstr>
      <vt:lpstr>Opaque errors</vt:lpstr>
      <vt:lpstr>共同的問題</vt:lpstr>
      <vt:lpstr>PowerPoint 簡報</vt:lpstr>
      <vt:lpstr>Indented flow is for errors</vt:lpstr>
      <vt:lpstr>Eliminate error handling by eliminating errors</vt:lpstr>
      <vt:lpstr>範例1: 讀取內容的行數</vt:lpstr>
      <vt:lpstr>範例1： 讀取內容的行數</vt:lpstr>
      <vt:lpstr>範例2：HTTP Response</vt:lpstr>
      <vt:lpstr>範例2：HTTP Response</vt:lpstr>
      <vt:lpstr>範例2：HTTP Response</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Wrap erros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章节标题</dc:title>
  <dc:creator/>
  <cp:lastModifiedBy>Microsoft Office User</cp:lastModifiedBy>
  <cp:revision>2032</cp:revision>
  <cp:lastPrinted>2021-03-18T05:30:14Z</cp:lastPrinted>
  <dcterms:created xsi:type="dcterms:W3CDTF">2021-03-18T05:30:14Z</dcterms:created>
  <dcterms:modified xsi:type="dcterms:W3CDTF">2022-01-20T08:13:35Z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2052-3.3.1.5149</vt:lpwstr>
  </property>
</Properties>
</file>